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65" r:id="rId3"/>
    <p:sldId id="266" r:id="rId4"/>
    <p:sldId id="258" r:id="rId5"/>
    <p:sldId id="257" r:id="rId6"/>
    <p:sldId id="259" r:id="rId7"/>
    <p:sldId id="260" r:id="rId8"/>
    <p:sldId id="261" r:id="rId9"/>
    <p:sldId id="268" r:id="rId10"/>
    <p:sldId id="262" r:id="rId11"/>
    <p:sldId id="267" r:id="rId12"/>
    <p:sldId id="263" r:id="rId13"/>
    <p:sldId id="26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30" autoAdjust="0"/>
  </p:normalViewPr>
  <p:slideViewPr>
    <p:cSldViewPr snapToGrid="0" snapToObjects="1">
      <p:cViewPr varScale="1">
        <p:scale>
          <a:sx n="105" d="100"/>
          <a:sy n="105" d="100"/>
        </p:scale>
        <p:origin x="179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D51E1D-FD0D-1D47-968A-4DF41590E613}" type="datetimeFigureOut">
              <a:rPr lang="en-US" smtClean="0"/>
              <a:t>5/18/2018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676821-61AD-3145-BC75-5589C2A44745}" type="slidenum">
              <a:rPr lang="en-US" smtClean="0"/>
              <a:t>‹#›</a:t>
            </a:fld>
            <a:endParaRPr lang="en-US"/>
          </a:p>
        </p:txBody>
      </p:sp>
    </p:spTree>
    <p:extLst>
      <p:ext uri="{BB962C8B-B14F-4D97-AF65-F5344CB8AC3E}">
        <p14:creationId xmlns:p14="http://schemas.microsoft.com/office/powerpoint/2010/main" val="26495239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Invoking</a:t>
            </a:r>
            <a:r>
              <a:rPr lang="en-US" baseline="0" dirty="0" smtClean="0"/>
              <a:t> the poor track record of the National Enterprise Board, as the right does, not enough to dismiss the idea -  that the British state failed to pick winners in the past does not imply it could not develop careful strategies to do so in the present, drawing on the experience of the successful development banks.  Also point out that the markets typically good at picking winners when subsidized by the state </a:t>
            </a:r>
          </a:p>
          <a:p>
            <a:pPr marL="228600" indent="-228600">
              <a:buAutoNum type="arabicPeriod"/>
            </a:pPr>
            <a:r>
              <a:rPr lang="en-US" baseline="0" dirty="0" smtClean="0"/>
              <a:t>It is often argued that the bond financing for NIB would hurt private investment by pushing up interest rates in securities markets – two arguments against that: (a) only large corporates tap securities markets for financing, and the QE program has subsidized their financing after the crisis; (b) it is unlikely that  bond issuance would raise interest rates give the demand for safe assets from institutional investors. </a:t>
            </a:r>
            <a:endParaRPr lang="en-US" dirty="0"/>
          </a:p>
        </p:txBody>
      </p:sp>
      <p:sp>
        <p:nvSpPr>
          <p:cNvPr id="4" name="Slide Number Placeholder 3"/>
          <p:cNvSpPr>
            <a:spLocks noGrp="1"/>
          </p:cNvSpPr>
          <p:nvPr>
            <p:ph type="sldNum" sz="quarter" idx="10"/>
          </p:nvPr>
        </p:nvSpPr>
        <p:spPr/>
        <p:txBody>
          <a:bodyPr/>
          <a:lstStyle/>
          <a:p>
            <a:fld id="{3D676821-61AD-3145-BC75-5589C2A44745}" type="slidenum">
              <a:rPr lang="en-US" smtClean="0"/>
              <a:t>7</a:t>
            </a:fld>
            <a:endParaRPr lang="en-US"/>
          </a:p>
        </p:txBody>
      </p:sp>
    </p:spTree>
    <p:extLst>
      <p:ext uri="{BB962C8B-B14F-4D97-AF65-F5344CB8AC3E}">
        <p14:creationId xmlns:p14="http://schemas.microsoft.com/office/powerpoint/2010/main" val="2909170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The European Commission recently announced plans to engineer transition to sustainable finance, guided by the Environmental, Social and Governance principles. A progressive approach to </a:t>
            </a:r>
            <a:r>
              <a:rPr lang="en-US" baseline="0" dirty="0" err="1" smtClean="0"/>
              <a:t>banking&amp;finance</a:t>
            </a:r>
            <a:r>
              <a:rPr lang="en-US" baseline="0" dirty="0" smtClean="0"/>
              <a:t> policy</a:t>
            </a:r>
          </a:p>
          <a:p>
            <a:pPr marL="228600" indent="-228600">
              <a:buAutoNum type="arabicPeriod"/>
            </a:pPr>
            <a:r>
              <a:rPr lang="en-US" baseline="0" dirty="0" smtClean="0"/>
              <a:t>If pressures in bond markets, or very successful experience throughout the early years of the NIB -  convert it into a SDB – see more details here  http://</a:t>
            </a:r>
            <a:r>
              <a:rPr lang="en-US" baseline="0" dirty="0" err="1" smtClean="0"/>
              <a:t>speri.dept.shef.ac.uk</a:t>
            </a:r>
            <a:r>
              <a:rPr lang="en-US" baseline="0" dirty="0" smtClean="0"/>
              <a:t>/2017/07/06/how-to-fund-a-state-development-bank-a-two-stage-proposal/  </a:t>
            </a:r>
          </a:p>
          <a:p>
            <a:pPr marL="0" indent="0">
              <a:buNone/>
            </a:pPr>
            <a:r>
              <a:rPr lang="en-US" baseline="0" dirty="0" smtClean="0"/>
              <a:t>Note here that this scheme does not infringe on the independence of the central bank -  as it is a well-defined, time-constrained scheme. </a:t>
            </a:r>
          </a:p>
        </p:txBody>
      </p:sp>
      <p:sp>
        <p:nvSpPr>
          <p:cNvPr id="4" name="Slide Number Placeholder 3"/>
          <p:cNvSpPr>
            <a:spLocks noGrp="1"/>
          </p:cNvSpPr>
          <p:nvPr>
            <p:ph type="sldNum" sz="quarter" idx="10"/>
          </p:nvPr>
        </p:nvSpPr>
        <p:spPr/>
        <p:txBody>
          <a:bodyPr/>
          <a:lstStyle/>
          <a:p>
            <a:fld id="{3D676821-61AD-3145-BC75-5589C2A44745}" type="slidenum">
              <a:rPr lang="en-US" smtClean="0"/>
              <a:t>8</a:t>
            </a:fld>
            <a:endParaRPr lang="en-US"/>
          </a:p>
        </p:txBody>
      </p:sp>
    </p:spTree>
    <p:extLst>
      <p:ext uri="{BB962C8B-B14F-4D97-AF65-F5344CB8AC3E}">
        <p14:creationId xmlns:p14="http://schemas.microsoft.com/office/powerpoint/2010/main" val="2869917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Upgrade the NIB</a:t>
            </a:r>
            <a:r>
              <a:rPr lang="en-US" baseline="0" dirty="0" smtClean="0"/>
              <a:t> to </a:t>
            </a:r>
            <a:r>
              <a:rPr lang="en-US" dirty="0" smtClean="0"/>
              <a:t>State Development</a:t>
            </a:r>
            <a:r>
              <a:rPr lang="en-US" baseline="0" dirty="0" smtClean="0"/>
              <a:t> Bank once sufficient expertise to identify potentially viable projects.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SDB makes its own loans, in this case to a Green Energy Company. It simultaneously creates a deposit for the GEC. GEC can only use the deposit for payments if it transfers it to a private bank (thus increasing the stable retail funding base of the private banking system).</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When GEC deposit is transferred to the private bank, the SDB also has to transfer an asset, in the form of Bank of England reserves. This is how banks, public or private, pay each other.</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SDB gets reserves by borrowing from the Bank of England, using the loans it makes as collateral. This is a standard repo loan that Bank of England uses to lend to banks, with once exception – the tenor of the repo loan will match the tenor of the SDB loans used as collateral.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Bank of England harnesses the liquidity enhancing properties of repo loans without the fragilities that triggered the collapse of Lehman Brothers – it will not mark to market. The potential losses are in no way different from those attending unconventional monetary policy measures, whereas this type of unconventional monetary policies may be more effective in triggering productivity-enhancing investments.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financial system -  in particular banks – may welcome this reserve injection from the Bank of England given that the Basel III requirements on liquidity and leverage create a structural demand for central </a:t>
            </a:r>
            <a:r>
              <a:rPr lang="en-US" baseline="0" smtClean="0"/>
              <a:t>bank reserves. </a:t>
            </a: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D676821-61AD-3145-BC75-5589C2A44745}" type="slidenum">
              <a:rPr lang="en-US" smtClean="0"/>
              <a:t>10</a:t>
            </a:fld>
            <a:endParaRPr lang="en-US"/>
          </a:p>
        </p:txBody>
      </p:sp>
    </p:spTree>
    <p:extLst>
      <p:ext uri="{BB962C8B-B14F-4D97-AF65-F5344CB8AC3E}">
        <p14:creationId xmlns:p14="http://schemas.microsoft.com/office/powerpoint/2010/main" val="1824553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Upgrade the NIB</a:t>
            </a:r>
            <a:r>
              <a:rPr lang="en-US" baseline="0" dirty="0" smtClean="0"/>
              <a:t> to </a:t>
            </a:r>
            <a:r>
              <a:rPr lang="en-US" dirty="0" smtClean="0"/>
              <a:t>State Development</a:t>
            </a:r>
            <a:r>
              <a:rPr lang="en-US" baseline="0" dirty="0" smtClean="0"/>
              <a:t> Bank once sufficient expertise to identify potentially viable projects.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SDB makes its own loans, in this case to a Green Energy Company. It simultaneously creates a deposit for the GEC. GEC can only use the deposit for payments if it transfers it to a private bank (thus increasing the stable retail funding base of the private banking system).</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When GEC deposit is transferred to the private bank, the SDB also has to transfer an asset, in the form of Bank of England reserves. This is how banks, public or private, pay each other.</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SDB gets reserves by borrowing from the Bank of England, using the loans it makes as collateral. This is a standard repo loan that Bank of England uses to lend to banks, with once exception – the tenor of the repo loan will match the tenor of the SDB loans used as collateral.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Bank of England harnesses the liquidity enhancing properties of repo loans without the fragilities that triggered the collapse of Lehman Brothers – it will not mark to market. The potential losses are in no way different from those attending unconventional monetary policy measures, whereas this type of unconventional monetary policies may be more effective in triggering productivity-enhancing investments. </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financial system -  in particular banks – may welcome this reserve injection from the Bank of England given that the Basel III requirements on liquidity and leverage create a structural demand for central </a:t>
            </a:r>
            <a:r>
              <a:rPr lang="en-US" baseline="0" smtClean="0"/>
              <a:t>bank reserves. </a:t>
            </a: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D676821-61AD-3145-BC75-5589C2A44745}" type="slidenum">
              <a:rPr lang="en-US" smtClean="0"/>
              <a:t>11</a:t>
            </a:fld>
            <a:endParaRPr lang="en-US"/>
          </a:p>
        </p:txBody>
      </p:sp>
    </p:spTree>
    <p:extLst>
      <p:ext uri="{BB962C8B-B14F-4D97-AF65-F5344CB8AC3E}">
        <p14:creationId xmlns:p14="http://schemas.microsoft.com/office/powerpoint/2010/main" val="1824553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here</a:t>
            </a:r>
            <a:r>
              <a:rPr lang="en-US" baseline="0" dirty="0" smtClean="0"/>
              <a:t> that the Financial Stability Board and the G20 have been driving this process</a:t>
            </a:r>
          </a:p>
          <a:p>
            <a:r>
              <a:rPr lang="en-US" baseline="0" dirty="0" smtClean="0"/>
              <a:t>Andy Haldane – the age of asset management</a:t>
            </a:r>
            <a:endParaRPr lang="en-US" dirty="0"/>
          </a:p>
        </p:txBody>
      </p:sp>
      <p:sp>
        <p:nvSpPr>
          <p:cNvPr id="4" name="Slide Number Placeholder 3"/>
          <p:cNvSpPr>
            <a:spLocks noGrp="1"/>
          </p:cNvSpPr>
          <p:nvPr>
            <p:ph type="sldNum" sz="quarter" idx="10"/>
          </p:nvPr>
        </p:nvSpPr>
        <p:spPr/>
        <p:txBody>
          <a:bodyPr/>
          <a:lstStyle/>
          <a:p>
            <a:fld id="{3D676821-61AD-3145-BC75-5589C2A44745}" type="slidenum">
              <a:rPr lang="en-US" smtClean="0"/>
              <a:t>12</a:t>
            </a:fld>
            <a:endParaRPr lang="en-US"/>
          </a:p>
        </p:txBody>
      </p:sp>
    </p:spTree>
    <p:extLst>
      <p:ext uri="{BB962C8B-B14F-4D97-AF65-F5344CB8AC3E}">
        <p14:creationId xmlns:p14="http://schemas.microsoft.com/office/powerpoint/2010/main" val="3448231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3D676821-61AD-3145-BC75-5589C2A44745}" type="slidenum">
              <a:rPr lang="en-US" smtClean="0"/>
              <a:t>13</a:t>
            </a:fld>
            <a:endParaRPr lang="en-US"/>
          </a:p>
        </p:txBody>
      </p:sp>
    </p:spTree>
    <p:extLst>
      <p:ext uri="{BB962C8B-B14F-4D97-AF65-F5344CB8AC3E}">
        <p14:creationId xmlns:p14="http://schemas.microsoft.com/office/powerpoint/2010/main" val="3448231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10697036-4A42-1947-B1A7-70794694B961}"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B4BB4-96FA-264B-9439-F54EE9E6A386}" type="slidenum">
              <a:rPr lang="en-US" smtClean="0"/>
              <a:t>‹#›</a:t>
            </a:fld>
            <a:endParaRPr lang="en-US"/>
          </a:p>
        </p:txBody>
      </p:sp>
    </p:spTree>
    <p:extLst>
      <p:ext uri="{BB962C8B-B14F-4D97-AF65-F5344CB8AC3E}">
        <p14:creationId xmlns:p14="http://schemas.microsoft.com/office/powerpoint/2010/main" val="2961574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0697036-4A42-1947-B1A7-70794694B961}"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B4BB4-96FA-264B-9439-F54EE9E6A386}" type="slidenum">
              <a:rPr lang="en-US" smtClean="0"/>
              <a:t>‹#›</a:t>
            </a:fld>
            <a:endParaRPr lang="en-US"/>
          </a:p>
        </p:txBody>
      </p:sp>
    </p:spTree>
    <p:extLst>
      <p:ext uri="{BB962C8B-B14F-4D97-AF65-F5344CB8AC3E}">
        <p14:creationId xmlns:p14="http://schemas.microsoft.com/office/powerpoint/2010/main" val="1163163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0697036-4A42-1947-B1A7-70794694B961}"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B4BB4-96FA-264B-9439-F54EE9E6A386}" type="slidenum">
              <a:rPr lang="en-US" smtClean="0"/>
              <a:t>‹#›</a:t>
            </a:fld>
            <a:endParaRPr lang="en-US"/>
          </a:p>
        </p:txBody>
      </p:sp>
    </p:spTree>
    <p:extLst>
      <p:ext uri="{BB962C8B-B14F-4D97-AF65-F5344CB8AC3E}">
        <p14:creationId xmlns:p14="http://schemas.microsoft.com/office/powerpoint/2010/main" val="3831785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0697036-4A42-1947-B1A7-70794694B961}"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B4BB4-96FA-264B-9439-F54EE9E6A386}" type="slidenum">
              <a:rPr lang="en-US" smtClean="0"/>
              <a:t>‹#›</a:t>
            </a:fld>
            <a:endParaRPr lang="en-US"/>
          </a:p>
        </p:txBody>
      </p:sp>
    </p:spTree>
    <p:extLst>
      <p:ext uri="{BB962C8B-B14F-4D97-AF65-F5344CB8AC3E}">
        <p14:creationId xmlns:p14="http://schemas.microsoft.com/office/powerpoint/2010/main" val="98905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10697036-4A42-1947-B1A7-70794694B961}" type="datetimeFigureOut">
              <a:rPr lang="en-US" smtClean="0"/>
              <a:t>5/18/2018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B4BB4-96FA-264B-9439-F54EE9E6A386}" type="slidenum">
              <a:rPr lang="en-US" smtClean="0"/>
              <a:t>‹#›</a:t>
            </a:fld>
            <a:endParaRPr lang="en-US"/>
          </a:p>
        </p:txBody>
      </p:sp>
    </p:spTree>
    <p:extLst>
      <p:ext uri="{BB962C8B-B14F-4D97-AF65-F5344CB8AC3E}">
        <p14:creationId xmlns:p14="http://schemas.microsoft.com/office/powerpoint/2010/main" val="2190742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10697036-4A42-1947-B1A7-70794694B961}" type="datetimeFigureOut">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B4BB4-96FA-264B-9439-F54EE9E6A386}" type="slidenum">
              <a:rPr lang="en-US" smtClean="0"/>
              <a:t>‹#›</a:t>
            </a:fld>
            <a:endParaRPr lang="en-US"/>
          </a:p>
        </p:txBody>
      </p:sp>
    </p:spTree>
    <p:extLst>
      <p:ext uri="{BB962C8B-B14F-4D97-AF65-F5344CB8AC3E}">
        <p14:creationId xmlns:p14="http://schemas.microsoft.com/office/powerpoint/2010/main" val="939946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10697036-4A42-1947-B1A7-70794694B961}" type="datetimeFigureOut">
              <a:rPr lang="en-US" smtClean="0"/>
              <a:t>5/18/2018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2B4BB4-96FA-264B-9439-F54EE9E6A386}" type="slidenum">
              <a:rPr lang="en-US" smtClean="0"/>
              <a:t>‹#›</a:t>
            </a:fld>
            <a:endParaRPr lang="en-US"/>
          </a:p>
        </p:txBody>
      </p:sp>
    </p:spTree>
    <p:extLst>
      <p:ext uri="{BB962C8B-B14F-4D97-AF65-F5344CB8AC3E}">
        <p14:creationId xmlns:p14="http://schemas.microsoft.com/office/powerpoint/2010/main" val="1065740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0697036-4A42-1947-B1A7-70794694B961}" type="datetimeFigureOut">
              <a:rPr lang="en-US" smtClean="0"/>
              <a:t>5/18/2018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2B4BB4-96FA-264B-9439-F54EE9E6A386}" type="slidenum">
              <a:rPr lang="en-US" smtClean="0"/>
              <a:t>‹#›</a:t>
            </a:fld>
            <a:endParaRPr lang="en-US"/>
          </a:p>
        </p:txBody>
      </p:sp>
    </p:spTree>
    <p:extLst>
      <p:ext uri="{BB962C8B-B14F-4D97-AF65-F5344CB8AC3E}">
        <p14:creationId xmlns:p14="http://schemas.microsoft.com/office/powerpoint/2010/main" val="684926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697036-4A42-1947-B1A7-70794694B961}" type="datetimeFigureOut">
              <a:rPr lang="en-US" smtClean="0"/>
              <a:t>5/18/2018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2B4BB4-96FA-264B-9439-F54EE9E6A386}" type="slidenum">
              <a:rPr lang="en-US" smtClean="0"/>
              <a:t>‹#›</a:t>
            </a:fld>
            <a:endParaRPr lang="en-US"/>
          </a:p>
        </p:txBody>
      </p:sp>
    </p:spTree>
    <p:extLst>
      <p:ext uri="{BB962C8B-B14F-4D97-AF65-F5344CB8AC3E}">
        <p14:creationId xmlns:p14="http://schemas.microsoft.com/office/powerpoint/2010/main" val="41350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0697036-4A42-1947-B1A7-70794694B961}" type="datetimeFigureOut">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B4BB4-96FA-264B-9439-F54EE9E6A386}" type="slidenum">
              <a:rPr lang="en-US" smtClean="0"/>
              <a:t>‹#›</a:t>
            </a:fld>
            <a:endParaRPr lang="en-US"/>
          </a:p>
        </p:txBody>
      </p:sp>
    </p:spTree>
    <p:extLst>
      <p:ext uri="{BB962C8B-B14F-4D97-AF65-F5344CB8AC3E}">
        <p14:creationId xmlns:p14="http://schemas.microsoft.com/office/powerpoint/2010/main" val="3568220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0697036-4A42-1947-B1A7-70794694B961}" type="datetimeFigureOut">
              <a:rPr lang="en-US" smtClean="0"/>
              <a:t>5/18/2018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B4BB4-96FA-264B-9439-F54EE9E6A386}" type="slidenum">
              <a:rPr lang="en-US" smtClean="0"/>
              <a:t>‹#›</a:t>
            </a:fld>
            <a:endParaRPr lang="en-US"/>
          </a:p>
        </p:txBody>
      </p:sp>
    </p:spTree>
    <p:extLst>
      <p:ext uri="{BB962C8B-B14F-4D97-AF65-F5344CB8AC3E}">
        <p14:creationId xmlns:p14="http://schemas.microsoft.com/office/powerpoint/2010/main" val="318549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97036-4A42-1947-B1A7-70794694B961}" type="datetimeFigureOut">
              <a:rPr lang="en-US" smtClean="0"/>
              <a:t>5/18/2018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B4BB4-96FA-264B-9439-F54EE9E6A386}" type="slidenum">
              <a:rPr lang="en-US" smtClean="0"/>
              <a:t>‹#›</a:t>
            </a:fld>
            <a:endParaRPr lang="en-US"/>
          </a:p>
        </p:txBody>
      </p:sp>
    </p:spTree>
    <p:extLst>
      <p:ext uri="{BB962C8B-B14F-4D97-AF65-F5344CB8AC3E}">
        <p14:creationId xmlns:p14="http://schemas.microsoft.com/office/powerpoint/2010/main" val="2080292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solidFill>
              <a:srgbClr val="000000"/>
            </a:solidFill>
          </a:ln>
        </p:spPr>
        <p:txBody>
          <a:bodyPr/>
          <a:lstStyle/>
          <a:p>
            <a:r>
              <a:rPr lang="en-US" dirty="0"/>
              <a:t>A progressive agenda </a:t>
            </a:r>
            <a:r>
              <a:rPr lang="en-US" dirty="0" smtClean="0"/>
              <a:t>for (UK) </a:t>
            </a:r>
            <a:r>
              <a:rPr lang="en-US" dirty="0"/>
              <a:t>finance</a:t>
            </a:r>
          </a:p>
        </p:txBody>
      </p:sp>
      <p:sp>
        <p:nvSpPr>
          <p:cNvPr id="3" name="Subtitle 2"/>
          <p:cNvSpPr>
            <a:spLocks noGrp="1"/>
          </p:cNvSpPr>
          <p:nvPr>
            <p:ph type="subTitle" idx="1"/>
          </p:nvPr>
        </p:nvSpPr>
        <p:spPr/>
        <p:txBody>
          <a:bodyPr/>
          <a:lstStyle/>
          <a:p>
            <a:r>
              <a:rPr lang="en-US" dirty="0" smtClean="0"/>
              <a:t>Daniela Gabor </a:t>
            </a:r>
          </a:p>
          <a:p>
            <a:r>
              <a:rPr lang="en-US" dirty="0" smtClean="0"/>
              <a:t>UWE Bristol</a:t>
            </a:r>
            <a:endParaRPr lang="en-US" dirty="0"/>
          </a:p>
        </p:txBody>
      </p:sp>
    </p:spTree>
    <p:extLst>
      <p:ext uri="{BB962C8B-B14F-4D97-AF65-F5344CB8AC3E}">
        <p14:creationId xmlns:p14="http://schemas.microsoft.com/office/powerpoint/2010/main" val="898321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314700" y="881530"/>
            <a:ext cx="23368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6592048" y="3290048"/>
            <a:ext cx="1927411" cy="1494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675342" y="3307978"/>
            <a:ext cx="1927411" cy="1494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512235" y="881530"/>
            <a:ext cx="0" cy="164352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7578165" y="3290048"/>
            <a:ext cx="0" cy="164352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559859" y="3322919"/>
            <a:ext cx="0" cy="164352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3556000" y="373529"/>
            <a:ext cx="1927411" cy="369332"/>
          </a:xfrm>
          <a:prstGeom prst="rect">
            <a:avLst/>
          </a:prstGeom>
          <a:noFill/>
        </p:spPr>
        <p:txBody>
          <a:bodyPr wrap="square" rtlCol="0">
            <a:spAutoFit/>
          </a:bodyPr>
          <a:lstStyle/>
          <a:p>
            <a:pPr algn="ctr"/>
            <a:r>
              <a:rPr lang="en-US" dirty="0" smtClean="0"/>
              <a:t>Private bank</a:t>
            </a:r>
            <a:endParaRPr lang="en-US" dirty="0"/>
          </a:p>
        </p:txBody>
      </p:sp>
      <p:sp>
        <p:nvSpPr>
          <p:cNvPr id="14" name="TextBox 13"/>
          <p:cNvSpPr txBox="1"/>
          <p:nvPr/>
        </p:nvSpPr>
        <p:spPr>
          <a:xfrm>
            <a:off x="6614459" y="2811929"/>
            <a:ext cx="1927411" cy="369332"/>
          </a:xfrm>
          <a:prstGeom prst="rect">
            <a:avLst/>
          </a:prstGeom>
          <a:noFill/>
        </p:spPr>
        <p:txBody>
          <a:bodyPr wrap="square" rtlCol="0">
            <a:spAutoFit/>
          </a:bodyPr>
          <a:lstStyle/>
          <a:p>
            <a:pPr algn="ctr"/>
            <a:r>
              <a:rPr lang="en-US" dirty="0" smtClean="0"/>
              <a:t>Bank of England </a:t>
            </a:r>
            <a:endParaRPr lang="en-US" dirty="0"/>
          </a:p>
        </p:txBody>
      </p:sp>
      <p:sp>
        <p:nvSpPr>
          <p:cNvPr id="15" name="TextBox 14"/>
          <p:cNvSpPr txBox="1"/>
          <p:nvPr/>
        </p:nvSpPr>
        <p:spPr>
          <a:xfrm>
            <a:off x="50800" y="2811929"/>
            <a:ext cx="3018118" cy="369332"/>
          </a:xfrm>
          <a:prstGeom prst="rect">
            <a:avLst/>
          </a:prstGeom>
          <a:noFill/>
        </p:spPr>
        <p:txBody>
          <a:bodyPr wrap="square" rtlCol="0">
            <a:spAutoFit/>
          </a:bodyPr>
          <a:lstStyle/>
          <a:p>
            <a:pPr algn="ctr"/>
            <a:r>
              <a:rPr lang="en-US" dirty="0" smtClean="0"/>
              <a:t>National Development Bank</a:t>
            </a:r>
            <a:endParaRPr lang="en-US" dirty="0"/>
          </a:p>
        </p:txBody>
      </p:sp>
      <p:sp>
        <p:nvSpPr>
          <p:cNvPr id="16" name="TextBox 15"/>
          <p:cNvSpPr txBox="1"/>
          <p:nvPr/>
        </p:nvSpPr>
        <p:spPr>
          <a:xfrm>
            <a:off x="-153893" y="3454400"/>
            <a:ext cx="1927411" cy="369332"/>
          </a:xfrm>
          <a:prstGeom prst="rect">
            <a:avLst/>
          </a:prstGeom>
          <a:noFill/>
          <a:ln>
            <a:noFill/>
            <a:prstDash val="dot"/>
          </a:ln>
        </p:spPr>
        <p:txBody>
          <a:bodyPr wrap="square" rtlCol="0">
            <a:spAutoFit/>
          </a:bodyPr>
          <a:lstStyle/>
          <a:p>
            <a:pPr algn="ctr"/>
            <a:r>
              <a:rPr lang="en-US" dirty="0" smtClean="0"/>
              <a:t>Loan to GEC</a:t>
            </a:r>
            <a:endParaRPr lang="en-US" dirty="0"/>
          </a:p>
        </p:txBody>
      </p:sp>
      <p:sp>
        <p:nvSpPr>
          <p:cNvPr id="26" name="TextBox 25"/>
          <p:cNvSpPr txBox="1"/>
          <p:nvPr/>
        </p:nvSpPr>
        <p:spPr>
          <a:xfrm>
            <a:off x="319742" y="156597"/>
            <a:ext cx="2534023" cy="646331"/>
          </a:xfrm>
          <a:prstGeom prst="rect">
            <a:avLst/>
          </a:prstGeom>
          <a:solidFill>
            <a:schemeClr val="bg1">
              <a:lumMod val="65000"/>
            </a:schemeClr>
          </a:solidFill>
          <a:ln>
            <a:solidFill>
              <a:schemeClr val="bg1">
                <a:lumMod val="50000"/>
              </a:schemeClr>
            </a:solidFill>
          </a:ln>
        </p:spPr>
        <p:txBody>
          <a:bodyPr wrap="square" rtlCol="0">
            <a:spAutoFit/>
          </a:bodyPr>
          <a:lstStyle/>
          <a:p>
            <a:pPr algn="ctr"/>
            <a:r>
              <a:rPr lang="en-US" dirty="0" smtClean="0"/>
              <a:t>SDB loan to Green Energy Company (GEC)</a:t>
            </a:r>
            <a:endParaRPr lang="en-US" dirty="0"/>
          </a:p>
        </p:txBody>
      </p:sp>
      <p:sp>
        <p:nvSpPr>
          <p:cNvPr id="27" name="TextBox 26"/>
          <p:cNvSpPr txBox="1"/>
          <p:nvPr/>
        </p:nvSpPr>
        <p:spPr>
          <a:xfrm>
            <a:off x="4214907" y="978361"/>
            <a:ext cx="1927411" cy="369332"/>
          </a:xfrm>
          <a:prstGeom prst="rect">
            <a:avLst/>
          </a:prstGeom>
          <a:noFill/>
        </p:spPr>
        <p:txBody>
          <a:bodyPr wrap="square" rtlCol="0">
            <a:spAutoFit/>
          </a:bodyPr>
          <a:lstStyle/>
          <a:p>
            <a:pPr algn="ctr"/>
            <a:r>
              <a:rPr lang="en-US" dirty="0" smtClean="0"/>
              <a:t>GEC Deposit</a:t>
            </a:r>
            <a:endParaRPr lang="en-US" dirty="0"/>
          </a:p>
        </p:txBody>
      </p:sp>
      <p:sp>
        <p:nvSpPr>
          <p:cNvPr id="35" name="TextBox 34"/>
          <p:cNvSpPr txBox="1"/>
          <p:nvPr/>
        </p:nvSpPr>
        <p:spPr>
          <a:xfrm>
            <a:off x="7625977" y="3454400"/>
            <a:ext cx="1927411" cy="369332"/>
          </a:xfrm>
          <a:prstGeom prst="rect">
            <a:avLst/>
          </a:prstGeom>
          <a:noFill/>
          <a:ln>
            <a:noFill/>
            <a:prstDash val="dot"/>
          </a:ln>
        </p:spPr>
        <p:txBody>
          <a:bodyPr wrap="square" rtlCol="0">
            <a:spAutoFit/>
          </a:bodyPr>
          <a:lstStyle/>
          <a:p>
            <a:r>
              <a:rPr lang="en-US" dirty="0" smtClean="0"/>
              <a:t>BoE Reserves  </a:t>
            </a:r>
            <a:endParaRPr lang="en-US" dirty="0"/>
          </a:p>
        </p:txBody>
      </p:sp>
      <p:sp>
        <p:nvSpPr>
          <p:cNvPr id="36" name="TextBox 35"/>
          <p:cNvSpPr txBox="1"/>
          <p:nvPr/>
        </p:nvSpPr>
        <p:spPr>
          <a:xfrm>
            <a:off x="5483411" y="3469948"/>
            <a:ext cx="2094754" cy="646331"/>
          </a:xfrm>
          <a:prstGeom prst="rect">
            <a:avLst/>
          </a:prstGeom>
          <a:noFill/>
          <a:ln>
            <a:noFill/>
            <a:prstDash val="dot"/>
          </a:ln>
        </p:spPr>
        <p:txBody>
          <a:bodyPr wrap="square" rtlCol="0">
            <a:spAutoFit/>
          </a:bodyPr>
          <a:lstStyle/>
          <a:p>
            <a:pPr algn="r"/>
            <a:r>
              <a:rPr lang="en-US" dirty="0" smtClean="0"/>
              <a:t>Loans to commercial banks</a:t>
            </a:r>
          </a:p>
        </p:txBody>
      </p:sp>
      <p:sp>
        <p:nvSpPr>
          <p:cNvPr id="49" name="TextBox 48"/>
          <p:cNvSpPr txBox="1"/>
          <p:nvPr/>
        </p:nvSpPr>
        <p:spPr>
          <a:xfrm>
            <a:off x="2537012" y="978362"/>
            <a:ext cx="1927411" cy="369332"/>
          </a:xfrm>
          <a:prstGeom prst="rect">
            <a:avLst/>
          </a:prstGeom>
          <a:noFill/>
          <a:ln>
            <a:noFill/>
            <a:prstDash val="dot"/>
          </a:ln>
        </p:spPr>
        <p:txBody>
          <a:bodyPr wrap="square" rtlCol="0">
            <a:spAutoFit/>
          </a:bodyPr>
          <a:lstStyle/>
          <a:p>
            <a:pPr algn="r"/>
            <a:r>
              <a:rPr lang="en-US" dirty="0" smtClean="0"/>
              <a:t>BoE Reserves  </a:t>
            </a:r>
            <a:endParaRPr lang="en-US" dirty="0"/>
          </a:p>
        </p:txBody>
      </p:sp>
      <p:sp>
        <p:nvSpPr>
          <p:cNvPr id="31" name="TextBox 30"/>
          <p:cNvSpPr txBox="1"/>
          <p:nvPr/>
        </p:nvSpPr>
        <p:spPr>
          <a:xfrm>
            <a:off x="1441349" y="3447646"/>
            <a:ext cx="1927411" cy="369332"/>
          </a:xfrm>
          <a:prstGeom prst="rect">
            <a:avLst/>
          </a:prstGeom>
          <a:noFill/>
          <a:ln>
            <a:noFill/>
            <a:prstDash val="dot"/>
          </a:ln>
        </p:spPr>
        <p:txBody>
          <a:bodyPr wrap="square" rtlCol="0">
            <a:spAutoFit/>
          </a:bodyPr>
          <a:lstStyle/>
          <a:p>
            <a:pPr algn="ctr"/>
            <a:r>
              <a:rPr lang="en-US" dirty="0" smtClean="0"/>
              <a:t>NDB bonds</a:t>
            </a:r>
            <a:endParaRPr lang="en-US" dirty="0"/>
          </a:p>
        </p:txBody>
      </p:sp>
    </p:spTree>
    <p:extLst>
      <p:ext uri="{BB962C8B-B14F-4D97-AF65-F5344CB8AC3E}">
        <p14:creationId xmlns:p14="http://schemas.microsoft.com/office/powerpoint/2010/main" val="674181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314700" y="881530"/>
            <a:ext cx="23368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V="1">
            <a:off x="6592048" y="3290048"/>
            <a:ext cx="1927411" cy="1494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675342" y="3307978"/>
            <a:ext cx="1927411" cy="1494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4512235" y="881530"/>
            <a:ext cx="0" cy="164352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7578165" y="3290048"/>
            <a:ext cx="0" cy="164352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559859" y="3322919"/>
            <a:ext cx="0" cy="164352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3556000" y="373529"/>
            <a:ext cx="1927411" cy="369332"/>
          </a:xfrm>
          <a:prstGeom prst="rect">
            <a:avLst/>
          </a:prstGeom>
          <a:noFill/>
        </p:spPr>
        <p:txBody>
          <a:bodyPr wrap="square" rtlCol="0">
            <a:spAutoFit/>
          </a:bodyPr>
          <a:lstStyle/>
          <a:p>
            <a:pPr algn="ctr"/>
            <a:r>
              <a:rPr lang="en-US" dirty="0" smtClean="0"/>
              <a:t>Private bank</a:t>
            </a:r>
            <a:endParaRPr lang="en-US" dirty="0"/>
          </a:p>
        </p:txBody>
      </p:sp>
      <p:sp>
        <p:nvSpPr>
          <p:cNvPr id="14" name="TextBox 13"/>
          <p:cNvSpPr txBox="1"/>
          <p:nvPr/>
        </p:nvSpPr>
        <p:spPr>
          <a:xfrm>
            <a:off x="6614459" y="2811929"/>
            <a:ext cx="1927411" cy="369332"/>
          </a:xfrm>
          <a:prstGeom prst="rect">
            <a:avLst/>
          </a:prstGeom>
          <a:noFill/>
        </p:spPr>
        <p:txBody>
          <a:bodyPr wrap="square" rtlCol="0">
            <a:spAutoFit/>
          </a:bodyPr>
          <a:lstStyle/>
          <a:p>
            <a:pPr algn="ctr"/>
            <a:r>
              <a:rPr lang="en-US" dirty="0" smtClean="0"/>
              <a:t>Bank of England </a:t>
            </a:r>
            <a:endParaRPr lang="en-US" dirty="0"/>
          </a:p>
        </p:txBody>
      </p:sp>
      <p:sp>
        <p:nvSpPr>
          <p:cNvPr id="15" name="TextBox 14"/>
          <p:cNvSpPr txBox="1"/>
          <p:nvPr/>
        </p:nvSpPr>
        <p:spPr>
          <a:xfrm>
            <a:off x="50800" y="2811929"/>
            <a:ext cx="3018118" cy="369332"/>
          </a:xfrm>
          <a:prstGeom prst="rect">
            <a:avLst/>
          </a:prstGeom>
          <a:noFill/>
        </p:spPr>
        <p:txBody>
          <a:bodyPr wrap="square" rtlCol="0">
            <a:spAutoFit/>
          </a:bodyPr>
          <a:lstStyle/>
          <a:p>
            <a:pPr algn="ctr"/>
            <a:r>
              <a:rPr lang="en-US" dirty="0" smtClean="0"/>
              <a:t>State Development Bank</a:t>
            </a:r>
            <a:endParaRPr lang="en-US" dirty="0"/>
          </a:p>
        </p:txBody>
      </p:sp>
      <p:sp>
        <p:nvSpPr>
          <p:cNvPr id="16" name="TextBox 15"/>
          <p:cNvSpPr txBox="1"/>
          <p:nvPr/>
        </p:nvSpPr>
        <p:spPr>
          <a:xfrm>
            <a:off x="-153893" y="3454400"/>
            <a:ext cx="1927411" cy="369332"/>
          </a:xfrm>
          <a:prstGeom prst="rect">
            <a:avLst/>
          </a:prstGeom>
          <a:noFill/>
          <a:ln>
            <a:noFill/>
            <a:prstDash val="dot"/>
          </a:ln>
        </p:spPr>
        <p:txBody>
          <a:bodyPr wrap="square" rtlCol="0">
            <a:spAutoFit/>
          </a:bodyPr>
          <a:lstStyle/>
          <a:p>
            <a:pPr algn="ctr"/>
            <a:r>
              <a:rPr lang="en-US" dirty="0" smtClean="0"/>
              <a:t>Loan to GEC</a:t>
            </a:r>
            <a:endParaRPr lang="en-US" dirty="0"/>
          </a:p>
        </p:txBody>
      </p:sp>
      <p:sp>
        <p:nvSpPr>
          <p:cNvPr id="17" name="TextBox 16"/>
          <p:cNvSpPr txBox="1"/>
          <p:nvPr/>
        </p:nvSpPr>
        <p:spPr>
          <a:xfrm>
            <a:off x="1283448" y="3469946"/>
            <a:ext cx="1927411" cy="369332"/>
          </a:xfrm>
          <a:prstGeom prst="rect">
            <a:avLst/>
          </a:prstGeom>
          <a:noFill/>
        </p:spPr>
        <p:txBody>
          <a:bodyPr wrap="square" rtlCol="0">
            <a:spAutoFit/>
          </a:bodyPr>
          <a:lstStyle/>
          <a:p>
            <a:pPr algn="ctr"/>
            <a:r>
              <a:rPr lang="en-US" dirty="0" smtClean="0"/>
              <a:t>GEC ‘Deposit’</a:t>
            </a:r>
            <a:endParaRPr lang="en-US" dirty="0"/>
          </a:p>
        </p:txBody>
      </p:sp>
      <p:cxnSp>
        <p:nvCxnSpPr>
          <p:cNvPr id="19" name="Curved Connector 18"/>
          <p:cNvCxnSpPr/>
          <p:nvPr/>
        </p:nvCxnSpPr>
        <p:spPr>
          <a:xfrm flipV="1">
            <a:off x="2602753" y="1379960"/>
            <a:ext cx="3343835" cy="2459320"/>
          </a:xfrm>
          <a:prstGeom prst="curvedConnector3">
            <a:avLst>
              <a:gd name="adj1" fmla="val 108981"/>
            </a:avLst>
          </a:prstGeom>
          <a:ln>
            <a:solidFill>
              <a:srgbClr val="000000"/>
            </a:solidFill>
            <a:prstDash val="dot"/>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19742" y="156597"/>
            <a:ext cx="2534023" cy="646331"/>
          </a:xfrm>
          <a:prstGeom prst="rect">
            <a:avLst/>
          </a:prstGeom>
          <a:solidFill>
            <a:schemeClr val="bg1">
              <a:lumMod val="65000"/>
            </a:schemeClr>
          </a:solidFill>
          <a:ln>
            <a:solidFill>
              <a:schemeClr val="bg1">
                <a:lumMod val="50000"/>
              </a:schemeClr>
            </a:solidFill>
          </a:ln>
        </p:spPr>
        <p:txBody>
          <a:bodyPr wrap="square" rtlCol="0">
            <a:spAutoFit/>
          </a:bodyPr>
          <a:lstStyle/>
          <a:p>
            <a:pPr algn="ctr"/>
            <a:r>
              <a:rPr lang="en-US" dirty="0" smtClean="0"/>
              <a:t>SDB loan to Green Energy Company (GEC)</a:t>
            </a:r>
            <a:endParaRPr lang="en-US" dirty="0"/>
          </a:p>
        </p:txBody>
      </p:sp>
      <p:sp>
        <p:nvSpPr>
          <p:cNvPr id="27" name="TextBox 26"/>
          <p:cNvSpPr txBox="1"/>
          <p:nvPr/>
        </p:nvSpPr>
        <p:spPr>
          <a:xfrm>
            <a:off x="4214907" y="978361"/>
            <a:ext cx="1927411" cy="369332"/>
          </a:xfrm>
          <a:prstGeom prst="rect">
            <a:avLst/>
          </a:prstGeom>
          <a:noFill/>
        </p:spPr>
        <p:txBody>
          <a:bodyPr wrap="square" rtlCol="0">
            <a:spAutoFit/>
          </a:bodyPr>
          <a:lstStyle/>
          <a:p>
            <a:pPr algn="ctr"/>
            <a:r>
              <a:rPr lang="en-US" dirty="0" smtClean="0"/>
              <a:t>GEC Deposit</a:t>
            </a:r>
            <a:endParaRPr lang="en-US" dirty="0"/>
          </a:p>
        </p:txBody>
      </p:sp>
      <p:sp>
        <p:nvSpPr>
          <p:cNvPr id="33" name="TextBox 32"/>
          <p:cNvSpPr txBox="1"/>
          <p:nvPr/>
        </p:nvSpPr>
        <p:spPr>
          <a:xfrm>
            <a:off x="-153893" y="4144682"/>
            <a:ext cx="1927411" cy="369332"/>
          </a:xfrm>
          <a:prstGeom prst="rect">
            <a:avLst/>
          </a:prstGeom>
          <a:noFill/>
          <a:ln>
            <a:noFill/>
            <a:prstDash val="dot"/>
          </a:ln>
        </p:spPr>
        <p:txBody>
          <a:bodyPr wrap="square" rtlCol="0">
            <a:spAutoFit/>
          </a:bodyPr>
          <a:lstStyle/>
          <a:p>
            <a:pPr algn="ctr"/>
            <a:r>
              <a:rPr lang="en-US" dirty="0" smtClean="0"/>
              <a:t>BoE Reserves  </a:t>
            </a:r>
            <a:endParaRPr lang="en-US" dirty="0"/>
          </a:p>
        </p:txBody>
      </p:sp>
      <p:sp>
        <p:nvSpPr>
          <p:cNvPr id="34" name="TextBox 33"/>
          <p:cNvSpPr txBox="1"/>
          <p:nvPr/>
        </p:nvSpPr>
        <p:spPr>
          <a:xfrm>
            <a:off x="1628589" y="4149164"/>
            <a:ext cx="1927411" cy="369332"/>
          </a:xfrm>
          <a:prstGeom prst="rect">
            <a:avLst/>
          </a:prstGeom>
          <a:noFill/>
          <a:ln>
            <a:noFill/>
            <a:prstDash val="dot"/>
          </a:ln>
        </p:spPr>
        <p:txBody>
          <a:bodyPr wrap="square" rtlCol="0">
            <a:spAutoFit/>
          </a:bodyPr>
          <a:lstStyle/>
          <a:p>
            <a:r>
              <a:rPr lang="en-US" dirty="0" smtClean="0"/>
              <a:t>BoE repo deposit  </a:t>
            </a:r>
            <a:endParaRPr lang="en-US" dirty="0"/>
          </a:p>
        </p:txBody>
      </p:sp>
      <p:sp>
        <p:nvSpPr>
          <p:cNvPr id="35" name="TextBox 34"/>
          <p:cNvSpPr txBox="1"/>
          <p:nvPr/>
        </p:nvSpPr>
        <p:spPr>
          <a:xfrm>
            <a:off x="7625977" y="3454400"/>
            <a:ext cx="1927411" cy="369332"/>
          </a:xfrm>
          <a:prstGeom prst="rect">
            <a:avLst/>
          </a:prstGeom>
          <a:noFill/>
          <a:ln>
            <a:noFill/>
            <a:prstDash val="dot"/>
          </a:ln>
        </p:spPr>
        <p:txBody>
          <a:bodyPr wrap="square" rtlCol="0">
            <a:spAutoFit/>
          </a:bodyPr>
          <a:lstStyle/>
          <a:p>
            <a:r>
              <a:rPr lang="en-US" dirty="0" smtClean="0"/>
              <a:t>BoE Reserves  </a:t>
            </a:r>
            <a:endParaRPr lang="en-US" dirty="0"/>
          </a:p>
        </p:txBody>
      </p:sp>
      <p:sp>
        <p:nvSpPr>
          <p:cNvPr id="36" name="TextBox 35"/>
          <p:cNvSpPr txBox="1"/>
          <p:nvPr/>
        </p:nvSpPr>
        <p:spPr>
          <a:xfrm>
            <a:off x="5483411" y="3469948"/>
            <a:ext cx="2094754" cy="369332"/>
          </a:xfrm>
          <a:prstGeom prst="rect">
            <a:avLst/>
          </a:prstGeom>
          <a:noFill/>
          <a:ln>
            <a:noFill/>
            <a:prstDash val="dot"/>
          </a:ln>
        </p:spPr>
        <p:txBody>
          <a:bodyPr wrap="square" rtlCol="0">
            <a:spAutoFit/>
          </a:bodyPr>
          <a:lstStyle/>
          <a:p>
            <a:pPr algn="r"/>
            <a:r>
              <a:rPr lang="en-US" dirty="0" smtClean="0"/>
              <a:t>Repo loan to SDB</a:t>
            </a:r>
          </a:p>
        </p:txBody>
      </p:sp>
      <p:cxnSp>
        <p:nvCxnSpPr>
          <p:cNvPr id="45" name="Curved Connector 44"/>
          <p:cNvCxnSpPr/>
          <p:nvPr/>
        </p:nvCxnSpPr>
        <p:spPr>
          <a:xfrm rot="5400000" flipH="1" flipV="1">
            <a:off x="-38545" y="1395808"/>
            <a:ext cx="3125090" cy="2659530"/>
          </a:xfrm>
          <a:prstGeom prst="curvedConnector3">
            <a:avLst>
              <a:gd name="adj1" fmla="val 88249"/>
            </a:avLst>
          </a:prstGeom>
          <a:ln>
            <a:solidFill>
              <a:srgbClr val="000000"/>
            </a:solidFill>
            <a:prstDash val="dot"/>
            <a:tailEnd type="arrow"/>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2537012" y="978362"/>
            <a:ext cx="1927411" cy="369332"/>
          </a:xfrm>
          <a:prstGeom prst="rect">
            <a:avLst/>
          </a:prstGeom>
          <a:noFill/>
          <a:ln>
            <a:noFill/>
            <a:prstDash val="dot"/>
          </a:ln>
        </p:spPr>
        <p:txBody>
          <a:bodyPr wrap="square" rtlCol="0">
            <a:spAutoFit/>
          </a:bodyPr>
          <a:lstStyle/>
          <a:p>
            <a:pPr algn="r"/>
            <a:r>
              <a:rPr lang="en-US" dirty="0" smtClean="0"/>
              <a:t>BoE Reserves  </a:t>
            </a:r>
            <a:endParaRPr lang="en-US" dirty="0"/>
          </a:p>
        </p:txBody>
      </p:sp>
      <p:cxnSp>
        <p:nvCxnSpPr>
          <p:cNvPr id="54" name="Straight Connector 53"/>
          <p:cNvCxnSpPr/>
          <p:nvPr/>
        </p:nvCxnSpPr>
        <p:spPr>
          <a:xfrm>
            <a:off x="1730190" y="3442447"/>
            <a:ext cx="806822" cy="656203"/>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319742" y="3965386"/>
            <a:ext cx="806822" cy="656203"/>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4963460" y="2938646"/>
            <a:ext cx="431799" cy="369332"/>
          </a:xfrm>
          <a:prstGeom prst="rect">
            <a:avLst/>
          </a:prstGeom>
          <a:noFill/>
        </p:spPr>
        <p:txBody>
          <a:bodyPr wrap="square" rtlCol="0">
            <a:spAutoFit/>
          </a:bodyPr>
          <a:lstStyle/>
          <a:p>
            <a:r>
              <a:rPr lang="en-US" b="1" dirty="0" smtClean="0"/>
              <a:t>1</a:t>
            </a:r>
            <a:endParaRPr lang="en-US" b="1" dirty="0"/>
          </a:p>
        </p:txBody>
      </p:sp>
      <p:sp>
        <p:nvSpPr>
          <p:cNvPr id="58" name="TextBox 57"/>
          <p:cNvSpPr txBox="1"/>
          <p:nvPr/>
        </p:nvSpPr>
        <p:spPr>
          <a:xfrm>
            <a:off x="3626224" y="4103452"/>
            <a:ext cx="431799" cy="369332"/>
          </a:xfrm>
          <a:prstGeom prst="rect">
            <a:avLst/>
          </a:prstGeom>
          <a:noFill/>
        </p:spPr>
        <p:txBody>
          <a:bodyPr wrap="square" rtlCol="0">
            <a:spAutoFit/>
          </a:bodyPr>
          <a:lstStyle/>
          <a:p>
            <a:r>
              <a:rPr lang="en-US" b="1" dirty="0" smtClean="0"/>
              <a:t>2</a:t>
            </a:r>
            <a:endParaRPr lang="en-US" b="1" dirty="0"/>
          </a:p>
        </p:txBody>
      </p:sp>
      <p:sp>
        <p:nvSpPr>
          <p:cNvPr id="59" name="TextBox 58"/>
          <p:cNvSpPr txBox="1"/>
          <p:nvPr/>
        </p:nvSpPr>
        <p:spPr>
          <a:xfrm>
            <a:off x="694765" y="1379960"/>
            <a:ext cx="431799" cy="369332"/>
          </a:xfrm>
          <a:prstGeom prst="rect">
            <a:avLst/>
          </a:prstGeom>
          <a:noFill/>
        </p:spPr>
        <p:txBody>
          <a:bodyPr wrap="square" rtlCol="0">
            <a:spAutoFit/>
          </a:bodyPr>
          <a:lstStyle/>
          <a:p>
            <a:r>
              <a:rPr lang="en-US" b="1" dirty="0" smtClean="0"/>
              <a:t>3</a:t>
            </a:r>
            <a:endParaRPr lang="en-US" b="1" dirty="0"/>
          </a:p>
        </p:txBody>
      </p:sp>
      <p:sp>
        <p:nvSpPr>
          <p:cNvPr id="61" name="TextBox 60"/>
          <p:cNvSpPr txBox="1"/>
          <p:nvPr/>
        </p:nvSpPr>
        <p:spPr>
          <a:xfrm rot="20136309">
            <a:off x="3434230" y="4245243"/>
            <a:ext cx="3058459" cy="369332"/>
          </a:xfrm>
          <a:prstGeom prst="rect">
            <a:avLst/>
          </a:prstGeom>
          <a:noFill/>
        </p:spPr>
        <p:txBody>
          <a:bodyPr wrap="square" rtlCol="0">
            <a:spAutoFit/>
          </a:bodyPr>
          <a:lstStyle/>
          <a:p>
            <a:r>
              <a:rPr lang="en-US" dirty="0" smtClean="0"/>
              <a:t>GEC loan collateral</a:t>
            </a:r>
            <a:endParaRPr lang="en-US" dirty="0"/>
          </a:p>
        </p:txBody>
      </p:sp>
      <p:cxnSp>
        <p:nvCxnSpPr>
          <p:cNvPr id="65" name="Curved Connector 64"/>
          <p:cNvCxnSpPr/>
          <p:nvPr/>
        </p:nvCxnSpPr>
        <p:spPr>
          <a:xfrm flipV="1">
            <a:off x="2513107" y="3878125"/>
            <a:ext cx="3403600" cy="819986"/>
          </a:xfrm>
          <a:prstGeom prst="curvedConnector3">
            <a:avLst/>
          </a:prstGeom>
          <a:ln>
            <a:solidFill>
              <a:schemeClr val="tx1"/>
            </a:solidFill>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66" name="TextBox 65"/>
          <p:cNvSpPr txBox="1"/>
          <p:nvPr/>
        </p:nvSpPr>
        <p:spPr>
          <a:xfrm>
            <a:off x="1126564" y="5229695"/>
            <a:ext cx="2499660" cy="369332"/>
          </a:xfrm>
          <a:prstGeom prst="rect">
            <a:avLst/>
          </a:prstGeom>
          <a:noFill/>
        </p:spPr>
        <p:txBody>
          <a:bodyPr wrap="square" rtlCol="0">
            <a:spAutoFit/>
          </a:bodyPr>
          <a:lstStyle/>
          <a:p>
            <a:r>
              <a:rPr lang="en-US" dirty="0" smtClean="0">
                <a:solidFill>
                  <a:srgbClr val="FF0000"/>
                </a:solidFill>
              </a:rPr>
              <a:t>Public shadow money</a:t>
            </a:r>
            <a:endParaRPr lang="en-US" dirty="0">
              <a:solidFill>
                <a:srgbClr val="FF0000"/>
              </a:solidFill>
            </a:endParaRPr>
          </a:p>
        </p:txBody>
      </p:sp>
      <p:cxnSp>
        <p:nvCxnSpPr>
          <p:cNvPr id="68" name="Straight Arrow Connector 67"/>
          <p:cNvCxnSpPr/>
          <p:nvPr/>
        </p:nvCxnSpPr>
        <p:spPr>
          <a:xfrm flipV="1">
            <a:off x="2166471" y="4621589"/>
            <a:ext cx="0" cy="608106"/>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11441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0000"/>
            </a:solidFill>
          </a:ln>
        </p:spPr>
        <p:txBody>
          <a:bodyPr>
            <a:normAutofit fontScale="90000"/>
          </a:bodyPr>
          <a:lstStyle/>
          <a:p>
            <a:r>
              <a:rPr lang="en-US" dirty="0" smtClean="0"/>
              <a:t>Progressive framework for financial capitalism</a:t>
            </a:r>
            <a:endParaRPr lang="en-US" dirty="0"/>
          </a:p>
        </p:txBody>
      </p:sp>
      <p:sp>
        <p:nvSpPr>
          <p:cNvPr id="3" name="Content Placeholder 2"/>
          <p:cNvSpPr>
            <a:spLocks noGrp="1"/>
          </p:cNvSpPr>
          <p:nvPr>
            <p:ph idx="1"/>
          </p:nvPr>
        </p:nvSpPr>
        <p:spPr>
          <a:xfrm>
            <a:off x="457200" y="1600200"/>
            <a:ext cx="8229600" cy="4882528"/>
          </a:xfrm>
        </p:spPr>
        <p:txBody>
          <a:bodyPr>
            <a:normAutofit lnSpcReduction="10000"/>
          </a:bodyPr>
          <a:lstStyle/>
          <a:p>
            <a:r>
              <a:rPr lang="en-US" dirty="0" smtClean="0">
                <a:solidFill>
                  <a:srgbClr val="FF0000"/>
                </a:solidFill>
              </a:rPr>
              <a:t>Context</a:t>
            </a:r>
            <a:r>
              <a:rPr lang="en-US" dirty="0" smtClean="0"/>
              <a:t>: global effort to promote market-based finance (</a:t>
            </a:r>
            <a:r>
              <a:rPr lang="en-US" dirty="0" err="1" smtClean="0"/>
              <a:t>Maximising</a:t>
            </a:r>
            <a:r>
              <a:rPr lang="en-US" dirty="0" smtClean="0"/>
              <a:t> Finance for Development, Sustainable Finance, shadow banking reform)</a:t>
            </a:r>
          </a:p>
          <a:p>
            <a:r>
              <a:rPr lang="en-US" dirty="0" smtClean="0">
                <a:solidFill>
                  <a:srgbClr val="FF0000"/>
                </a:solidFill>
              </a:rPr>
              <a:t>Structural drivers</a:t>
            </a:r>
            <a:r>
              <a:rPr lang="en-US" dirty="0" smtClean="0"/>
              <a:t>: replacing collective with asset-based welfare (pension funds, insurance companies) &amp; state’s inability to tax mobile capital and high-net worth individuals</a:t>
            </a:r>
          </a:p>
          <a:p>
            <a:r>
              <a:rPr lang="en-US" dirty="0" smtClean="0">
                <a:solidFill>
                  <a:srgbClr val="FF0000"/>
                </a:solidFill>
              </a:rPr>
              <a:t>A new array of systemic actors</a:t>
            </a:r>
            <a:r>
              <a:rPr lang="en-US" dirty="0" smtClean="0"/>
              <a:t>: institutional investors, asset managers</a:t>
            </a:r>
          </a:p>
          <a:p>
            <a:pPr lvl="1"/>
            <a:endParaRPr lang="en-US" dirty="0"/>
          </a:p>
        </p:txBody>
      </p:sp>
    </p:spTree>
    <p:extLst>
      <p:ext uri="{BB962C8B-B14F-4D97-AF65-F5344CB8AC3E}">
        <p14:creationId xmlns:p14="http://schemas.microsoft.com/office/powerpoint/2010/main" val="4040288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0000"/>
            </a:solidFill>
          </a:ln>
        </p:spPr>
        <p:txBody>
          <a:bodyPr>
            <a:normAutofit fontScale="90000"/>
          </a:bodyPr>
          <a:lstStyle/>
          <a:p>
            <a:r>
              <a:rPr lang="en-US" dirty="0" smtClean="0"/>
              <a:t>Progressive framework for market-based finance</a:t>
            </a:r>
            <a:endParaRPr lang="en-US" dirty="0"/>
          </a:p>
        </p:txBody>
      </p:sp>
      <p:sp>
        <p:nvSpPr>
          <p:cNvPr id="3" name="Content Placeholder 2"/>
          <p:cNvSpPr>
            <a:spLocks noGrp="1"/>
          </p:cNvSpPr>
          <p:nvPr>
            <p:ph idx="1"/>
          </p:nvPr>
        </p:nvSpPr>
        <p:spPr>
          <a:xfrm>
            <a:off x="457200" y="1600200"/>
            <a:ext cx="8229600" cy="4882528"/>
          </a:xfrm>
        </p:spPr>
        <p:txBody>
          <a:bodyPr>
            <a:normAutofit/>
          </a:bodyPr>
          <a:lstStyle/>
          <a:p>
            <a:r>
              <a:rPr lang="en-US" dirty="0" smtClean="0"/>
              <a:t>Market-based finance more fragile than banking (10 years since Lehman)</a:t>
            </a:r>
          </a:p>
          <a:p>
            <a:r>
              <a:rPr lang="en-US" dirty="0" smtClean="0"/>
              <a:t>A progressive social contract with market-based finance: </a:t>
            </a:r>
          </a:p>
          <a:p>
            <a:pPr lvl="1"/>
            <a:r>
              <a:rPr lang="en-US" dirty="0" smtClean="0"/>
              <a:t>Encouraging patient capital</a:t>
            </a:r>
          </a:p>
          <a:p>
            <a:pPr lvl="1"/>
            <a:r>
              <a:rPr lang="en-US" dirty="0" smtClean="0"/>
              <a:t>A  (small) FTT to contain leverage &amp; pro-cyclical liquidity creation and destruction</a:t>
            </a:r>
          </a:p>
          <a:p>
            <a:pPr lvl="1"/>
            <a:endParaRPr lang="en-US" dirty="0"/>
          </a:p>
        </p:txBody>
      </p:sp>
    </p:spTree>
    <p:extLst>
      <p:ext uri="{BB962C8B-B14F-4D97-AF65-F5344CB8AC3E}">
        <p14:creationId xmlns:p14="http://schemas.microsoft.com/office/powerpoint/2010/main" val="2406652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0000"/>
            </a:solidFill>
          </a:ln>
        </p:spPr>
        <p:txBody>
          <a:bodyPr>
            <a:normAutofit fontScale="90000"/>
          </a:bodyPr>
          <a:lstStyle/>
          <a:p>
            <a:r>
              <a:rPr lang="en-US" dirty="0" smtClean="0"/>
              <a:t>UK finance: great for finance capitalism</a:t>
            </a:r>
            <a:endParaRPr lang="en-US" dirty="0"/>
          </a:p>
        </p:txBody>
      </p:sp>
      <p:pic>
        <p:nvPicPr>
          <p:cNvPr id="4" name="Picture 3" descr="Screen Shot 2018-05-18 at 09.48.4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80667"/>
            <a:ext cx="9144000" cy="5080280"/>
          </a:xfrm>
          <a:prstGeom prst="rect">
            <a:avLst/>
          </a:prstGeom>
        </p:spPr>
      </p:pic>
    </p:spTree>
    <p:extLst>
      <p:ext uri="{BB962C8B-B14F-4D97-AF65-F5344CB8AC3E}">
        <p14:creationId xmlns:p14="http://schemas.microsoft.com/office/powerpoint/2010/main" val="1225180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normAutofit fontScale="90000"/>
          </a:bodyPr>
          <a:lstStyle/>
          <a:p>
            <a:r>
              <a:rPr lang="en-US" dirty="0" smtClean="0"/>
              <a:t>But not so good for industrial capitalism, growth, job creation</a:t>
            </a:r>
            <a:endParaRPr lang="en-US" dirty="0"/>
          </a:p>
        </p:txBody>
      </p:sp>
      <p:pic>
        <p:nvPicPr>
          <p:cNvPr id="4" name="Picture 3" descr="Screen Shot 2018-05-18 at 10.30.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800" y="1667599"/>
            <a:ext cx="8772734" cy="5074951"/>
          </a:xfrm>
          <a:prstGeom prst="rect">
            <a:avLst/>
          </a:prstGeom>
          <a:ln>
            <a:solidFill>
              <a:schemeClr val="tx1"/>
            </a:solidFill>
          </a:ln>
        </p:spPr>
      </p:pic>
    </p:spTree>
    <p:extLst>
      <p:ext uri="{BB962C8B-B14F-4D97-AF65-F5344CB8AC3E}">
        <p14:creationId xmlns:p14="http://schemas.microsoft.com/office/powerpoint/2010/main" val="1846527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0000"/>
            </a:solidFill>
          </a:ln>
        </p:spPr>
        <p:txBody>
          <a:bodyPr/>
          <a:lstStyle/>
          <a:p>
            <a:r>
              <a:rPr lang="en-US" dirty="0" smtClean="0"/>
              <a:t>A progressive agenda for finance</a:t>
            </a:r>
            <a:endParaRPr lang="en-US" dirty="0"/>
          </a:p>
        </p:txBody>
      </p:sp>
      <p:sp>
        <p:nvSpPr>
          <p:cNvPr id="3" name="Content Placeholder 2"/>
          <p:cNvSpPr>
            <a:spLocks noGrp="1"/>
          </p:cNvSpPr>
          <p:nvPr>
            <p:ph idx="1"/>
          </p:nvPr>
        </p:nvSpPr>
        <p:spPr/>
        <p:txBody>
          <a:bodyPr/>
          <a:lstStyle/>
          <a:p>
            <a:endParaRPr lang="en-US" dirty="0" smtClean="0"/>
          </a:p>
          <a:p>
            <a:r>
              <a:rPr lang="en-US" dirty="0" smtClean="0"/>
              <a:t>National Investment Bank – with two progressive add-ons</a:t>
            </a:r>
          </a:p>
          <a:p>
            <a:endParaRPr lang="en-US" dirty="0"/>
          </a:p>
          <a:p>
            <a:r>
              <a:rPr lang="en-US" dirty="0" smtClean="0"/>
              <a:t>Rethinking UK’s role in global financial capitalism</a:t>
            </a:r>
            <a:endParaRPr lang="en-US" dirty="0"/>
          </a:p>
        </p:txBody>
      </p:sp>
    </p:spTree>
    <p:extLst>
      <p:ext uri="{BB962C8B-B14F-4D97-AF65-F5344CB8AC3E}">
        <p14:creationId xmlns:p14="http://schemas.microsoft.com/office/powerpoint/2010/main" val="1415488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p:spPr>
        <p:txBody>
          <a:bodyPr/>
          <a:lstStyle/>
          <a:p>
            <a:r>
              <a:rPr lang="en-US" dirty="0" smtClean="0"/>
              <a:t>National Investment Bank</a:t>
            </a:r>
            <a:endParaRPr lang="en-US" dirty="0"/>
          </a:p>
        </p:txBody>
      </p:sp>
      <p:sp>
        <p:nvSpPr>
          <p:cNvPr id="3" name="Content Placeholder 2"/>
          <p:cNvSpPr>
            <a:spLocks noGrp="1"/>
          </p:cNvSpPr>
          <p:nvPr>
            <p:ph idx="1"/>
          </p:nvPr>
        </p:nvSpPr>
        <p:spPr/>
        <p:txBody>
          <a:bodyPr>
            <a:normAutofit/>
          </a:bodyPr>
          <a:lstStyle/>
          <a:p>
            <a:pPr lvl="1"/>
            <a:r>
              <a:rPr lang="en-US" dirty="0"/>
              <a:t>W</a:t>
            </a:r>
            <a:r>
              <a:rPr lang="en-US" dirty="0" smtClean="0"/>
              <a:t>ell-established ‘arm of the state’ (Germany </a:t>
            </a:r>
            <a:r>
              <a:rPr lang="en-US" dirty="0" err="1" smtClean="0"/>
              <a:t>KfW</a:t>
            </a:r>
            <a:r>
              <a:rPr lang="en-US" dirty="0" smtClean="0"/>
              <a:t>)</a:t>
            </a:r>
            <a:endParaRPr lang="en-US" dirty="0"/>
          </a:p>
          <a:p>
            <a:pPr marL="457200" lvl="1" indent="0">
              <a:buNone/>
            </a:pPr>
            <a:endParaRPr lang="en-US" dirty="0" smtClean="0"/>
          </a:p>
          <a:p>
            <a:pPr lvl="1"/>
            <a:r>
              <a:rPr lang="en-US" dirty="0" smtClean="0"/>
              <a:t>Structural aims: industrial strategy</a:t>
            </a:r>
          </a:p>
          <a:p>
            <a:pPr lvl="1"/>
            <a:endParaRPr lang="en-US" dirty="0" smtClean="0"/>
          </a:p>
          <a:p>
            <a:pPr lvl="1"/>
            <a:r>
              <a:rPr lang="en-US" dirty="0" smtClean="0"/>
              <a:t>Countercyclical aims: constraints </a:t>
            </a:r>
            <a:r>
              <a:rPr lang="en-US" dirty="0"/>
              <a:t>imposed on investment by </a:t>
            </a:r>
            <a:r>
              <a:rPr lang="en-US" dirty="0" smtClean="0"/>
              <a:t>austerity, banks’ credit rationing &amp; fragilities of credit credit creation via securities markets</a:t>
            </a:r>
          </a:p>
        </p:txBody>
      </p:sp>
    </p:spTree>
    <p:extLst>
      <p:ext uri="{BB962C8B-B14F-4D97-AF65-F5344CB8AC3E}">
        <p14:creationId xmlns:p14="http://schemas.microsoft.com/office/powerpoint/2010/main" val="2472660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0000"/>
            </a:solidFill>
          </a:ln>
        </p:spPr>
        <p:txBody>
          <a:bodyPr/>
          <a:lstStyle/>
          <a:p>
            <a:r>
              <a:rPr lang="en-US" dirty="0" smtClean="0"/>
              <a:t>National Investment Bank</a:t>
            </a:r>
            <a:endParaRPr lang="en-US" dirty="0"/>
          </a:p>
        </p:txBody>
      </p:sp>
      <p:sp>
        <p:nvSpPr>
          <p:cNvPr id="3" name="Content Placeholder 2"/>
          <p:cNvSpPr>
            <a:spLocks noGrp="1"/>
          </p:cNvSpPr>
          <p:nvPr>
            <p:ph idx="1"/>
          </p:nvPr>
        </p:nvSpPr>
        <p:spPr/>
        <p:txBody>
          <a:bodyPr/>
          <a:lstStyle/>
          <a:p>
            <a:endParaRPr lang="en-US" dirty="0" smtClean="0"/>
          </a:p>
          <a:p>
            <a:r>
              <a:rPr lang="en-US" dirty="0" smtClean="0"/>
              <a:t>An intermediary not a bank</a:t>
            </a:r>
          </a:p>
          <a:p>
            <a:endParaRPr lang="en-US" dirty="0"/>
          </a:p>
          <a:p>
            <a:r>
              <a:rPr lang="en-US" dirty="0" smtClean="0"/>
              <a:t>GBP 250billion, channeled through Regional Development Banks for on-lending, to be distributed in a sustainable, regionally-balanced and equitable way</a:t>
            </a:r>
          </a:p>
          <a:p>
            <a:endParaRPr lang="en-US" dirty="0"/>
          </a:p>
        </p:txBody>
      </p:sp>
    </p:spTree>
    <p:extLst>
      <p:ext uri="{BB962C8B-B14F-4D97-AF65-F5344CB8AC3E}">
        <p14:creationId xmlns:p14="http://schemas.microsoft.com/office/powerpoint/2010/main" val="3848499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0000"/>
            </a:solidFill>
          </a:ln>
        </p:spPr>
        <p:txBody>
          <a:bodyPr/>
          <a:lstStyle/>
          <a:p>
            <a:r>
              <a:rPr lang="en-US" dirty="0" smtClean="0"/>
              <a:t>Critiques</a:t>
            </a:r>
            <a:endParaRPr lang="en-US" dirty="0"/>
          </a:p>
        </p:txBody>
      </p:sp>
      <p:sp>
        <p:nvSpPr>
          <p:cNvPr id="3" name="Content Placeholder 2"/>
          <p:cNvSpPr>
            <a:spLocks noGrp="1"/>
          </p:cNvSpPr>
          <p:nvPr>
            <p:ph idx="1"/>
          </p:nvPr>
        </p:nvSpPr>
        <p:spPr>
          <a:xfrm>
            <a:off x="457200" y="1600200"/>
            <a:ext cx="8229600" cy="4902200"/>
          </a:xfrm>
        </p:spPr>
        <p:txBody>
          <a:bodyPr>
            <a:normAutofit/>
          </a:bodyPr>
          <a:lstStyle/>
          <a:p>
            <a:r>
              <a:rPr lang="en-US" dirty="0" smtClean="0"/>
              <a:t>Can the state pick winners? </a:t>
            </a:r>
            <a:r>
              <a:rPr lang="en-US" dirty="0" smtClean="0">
                <a:solidFill>
                  <a:srgbClr val="FF0000"/>
                </a:solidFill>
              </a:rPr>
              <a:t>Yes</a:t>
            </a:r>
            <a:r>
              <a:rPr lang="en-US" dirty="0" smtClean="0"/>
              <a:t>, in cooperation with private sector</a:t>
            </a:r>
          </a:p>
          <a:p>
            <a:endParaRPr lang="en-US" dirty="0"/>
          </a:p>
          <a:p>
            <a:r>
              <a:rPr lang="en-US" dirty="0" smtClean="0"/>
              <a:t>Crowding out private investment? </a:t>
            </a:r>
            <a:r>
              <a:rPr lang="en-US" dirty="0" smtClean="0">
                <a:solidFill>
                  <a:srgbClr val="FF0000"/>
                </a:solidFill>
              </a:rPr>
              <a:t>No:</a:t>
            </a:r>
            <a:endParaRPr lang="en-US" dirty="0" smtClean="0"/>
          </a:p>
          <a:p>
            <a:pPr lvl="1"/>
            <a:r>
              <a:rPr lang="en-US" dirty="0" smtClean="0">
                <a:solidFill>
                  <a:srgbClr val="FF0000"/>
                </a:solidFill>
              </a:rPr>
              <a:t>additional capital investment, channeled through local banks – improving stable funding</a:t>
            </a:r>
          </a:p>
          <a:p>
            <a:pPr lvl="1"/>
            <a:r>
              <a:rPr lang="en-US" dirty="0" smtClean="0">
                <a:solidFill>
                  <a:srgbClr val="FF0000"/>
                </a:solidFill>
              </a:rPr>
              <a:t>bond financing of NIB to meet demand from institutional investors (safe asset shortage)</a:t>
            </a:r>
          </a:p>
          <a:p>
            <a:endParaRPr lang="en-US" dirty="0"/>
          </a:p>
        </p:txBody>
      </p:sp>
    </p:spTree>
    <p:extLst>
      <p:ext uri="{BB962C8B-B14F-4D97-AF65-F5344CB8AC3E}">
        <p14:creationId xmlns:p14="http://schemas.microsoft.com/office/powerpoint/2010/main" val="842479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0000"/>
            </a:solidFill>
          </a:ln>
        </p:spPr>
        <p:txBody>
          <a:bodyPr/>
          <a:lstStyle/>
          <a:p>
            <a:r>
              <a:rPr lang="en-US" dirty="0" smtClean="0"/>
              <a:t>Two progressive add-ons</a:t>
            </a:r>
            <a:endParaRPr lang="en-US" dirty="0"/>
          </a:p>
        </p:txBody>
      </p:sp>
      <p:sp>
        <p:nvSpPr>
          <p:cNvPr id="3" name="Content Placeholder 2"/>
          <p:cNvSpPr>
            <a:spLocks noGrp="1"/>
          </p:cNvSpPr>
          <p:nvPr>
            <p:ph idx="1"/>
          </p:nvPr>
        </p:nvSpPr>
        <p:spPr>
          <a:xfrm>
            <a:off x="457199" y="1600200"/>
            <a:ext cx="8533389" cy="4525963"/>
          </a:xfrm>
        </p:spPr>
        <p:txBody>
          <a:bodyPr>
            <a:normAutofit lnSpcReduction="10000"/>
          </a:bodyPr>
          <a:lstStyle/>
          <a:p>
            <a:pPr marL="514350" indent="-514350">
              <a:buAutoNum type="arabicPeriod"/>
            </a:pPr>
            <a:r>
              <a:rPr lang="en-US" sz="2800" dirty="0" smtClean="0"/>
              <a:t>Green on-lending: draw on European Commission plans for transition to sustainable finance</a:t>
            </a:r>
          </a:p>
          <a:p>
            <a:pPr marL="914400" lvl="1" indent="-514350"/>
            <a:r>
              <a:rPr lang="en-US" dirty="0" smtClean="0"/>
              <a:t>brown penalizing factor for bank loans &amp; securities inconsistent with ESG framework</a:t>
            </a:r>
          </a:p>
          <a:p>
            <a:pPr marL="400050" lvl="1" indent="0">
              <a:buNone/>
            </a:pPr>
            <a:endParaRPr lang="en-US" dirty="0" smtClean="0"/>
          </a:p>
          <a:p>
            <a:pPr marL="514350" indent="-514350">
              <a:buAutoNum type="arabicPeriod" startAt="2"/>
            </a:pPr>
            <a:r>
              <a:rPr lang="en-US" sz="2800" dirty="0" smtClean="0"/>
              <a:t>Harness the money-creating power of  central banks (Gabor and </a:t>
            </a:r>
            <a:r>
              <a:rPr lang="en-US" sz="2800" dirty="0" err="1" smtClean="0"/>
              <a:t>Kalisperas</a:t>
            </a:r>
            <a:r>
              <a:rPr lang="en-US" sz="2800" dirty="0" smtClean="0"/>
              <a:t> 2017)</a:t>
            </a:r>
          </a:p>
          <a:p>
            <a:pPr marL="914400" lvl="1" indent="-514350"/>
            <a:r>
              <a:rPr lang="en-US" sz="2400" dirty="0"/>
              <a:t>r</a:t>
            </a:r>
            <a:r>
              <a:rPr lang="en-US" sz="2400" dirty="0" smtClean="0"/>
              <a:t>eplace bond financing for NIB with public shadow money &amp; retail financing for private banks</a:t>
            </a:r>
          </a:p>
          <a:p>
            <a:pPr marL="914400" lvl="1" indent="-514350"/>
            <a:r>
              <a:rPr lang="en-US" sz="2400" dirty="0" smtClean="0"/>
              <a:t>one-off agreement with the Bank of England, similar to Term-Funding Scheme </a:t>
            </a:r>
          </a:p>
          <a:p>
            <a:pPr marL="914400" lvl="1" indent="-514350"/>
            <a:endParaRPr lang="en-US" dirty="0"/>
          </a:p>
        </p:txBody>
      </p:sp>
    </p:spTree>
    <p:extLst>
      <p:ext uri="{BB962C8B-B14F-4D97-AF65-F5344CB8AC3E}">
        <p14:creationId xmlns:p14="http://schemas.microsoft.com/office/powerpoint/2010/main" val="2492295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5-18 at 11.26.0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767" y="249400"/>
            <a:ext cx="8725139" cy="6309308"/>
          </a:xfrm>
          <a:prstGeom prst="rect">
            <a:avLst/>
          </a:prstGeom>
        </p:spPr>
      </p:pic>
    </p:spTree>
    <p:extLst>
      <p:ext uri="{BB962C8B-B14F-4D97-AF65-F5344CB8AC3E}">
        <p14:creationId xmlns:p14="http://schemas.microsoft.com/office/powerpoint/2010/main" val="4280149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1369</TotalTime>
  <Words>1230</Words>
  <Application>Microsoft Office PowerPoint</Application>
  <PresentationFormat>On-screen Show (4:3)</PresentationFormat>
  <Paragraphs>98</Paragraphs>
  <Slides>13</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A progressive agenda for (UK) finance</vt:lpstr>
      <vt:lpstr>UK finance: great for finance capitalism</vt:lpstr>
      <vt:lpstr>But not so good for industrial capitalism, growth, job creation</vt:lpstr>
      <vt:lpstr>A progressive agenda for finance</vt:lpstr>
      <vt:lpstr>National Investment Bank</vt:lpstr>
      <vt:lpstr>National Investment Bank</vt:lpstr>
      <vt:lpstr>Critiques</vt:lpstr>
      <vt:lpstr>Two progressive add-ons</vt:lpstr>
      <vt:lpstr>PowerPoint Presentation</vt:lpstr>
      <vt:lpstr>PowerPoint Presentation</vt:lpstr>
      <vt:lpstr>PowerPoint Presentation</vt:lpstr>
      <vt:lpstr>Progressive framework for financial capitalism</vt:lpstr>
      <vt:lpstr>Progressive framework for market-based finance</vt:lpstr>
    </vt:vector>
  </TitlesOfParts>
  <Company>UWE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Daniela Gabor</dc:creator>
  <cp:lastModifiedBy>CONNOR, Jacqui</cp:lastModifiedBy>
  <cp:revision>25</cp:revision>
  <dcterms:created xsi:type="dcterms:W3CDTF">2018-04-13T13:43:06Z</dcterms:created>
  <dcterms:modified xsi:type="dcterms:W3CDTF">2018-05-18T10:36:20Z</dcterms:modified>
</cp:coreProperties>
</file>