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notesMasterIdLst>
    <p:notesMasterId r:id="rId21"/>
  </p:notesMasterIdLst>
  <p:handoutMasterIdLst>
    <p:handoutMasterId r:id="rId22"/>
  </p:handoutMasterIdLst>
  <p:sldIdLst>
    <p:sldId id="266" r:id="rId2"/>
    <p:sldId id="347" r:id="rId3"/>
    <p:sldId id="349" r:id="rId4"/>
    <p:sldId id="363" r:id="rId5"/>
    <p:sldId id="367" r:id="rId6"/>
    <p:sldId id="366" r:id="rId7"/>
    <p:sldId id="337" r:id="rId8"/>
    <p:sldId id="368" r:id="rId9"/>
    <p:sldId id="371" r:id="rId10"/>
    <p:sldId id="369" r:id="rId11"/>
    <p:sldId id="364" r:id="rId12"/>
    <p:sldId id="360" r:id="rId13"/>
    <p:sldId id="377" r:id="rId14"/>
    <p:sldId id="373" r:id="rId15"/>
    <p:sldId id="374" r:id="rId16"/>
    <p:sldId id="375" r:id="rId17"/>
    <p:sldId id="376" r:id="rId18"/>
    <p:sldId id="378" r:id="rId19"/>
    <p:sldId id="379" r:id="rId20"/>
  </p:sldIdLst>
  <p:sldSz cx="9144000" cy="6858000" type="screen4x3"/>
  <p:notesSz cx="6669088" cy="9926638"/>
  <p:defaultTextStyle>
    <a:defPPr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60" autoAdjust="0"/>
    <p:restoredTop sz="94699"/>
  </p:normalViewPr>
  <p:slideViewPr>
    <p:cSldViewPr snapToGrid="0" snapToObjects="1">
      <p:cViewPr varScale="1">
        <p:scale>
          <a:sx n="110" d="100"/>
          <a:sy n="110" d="100"/>
        </p:scale>
        <p:origin x="187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03629-92E5-47A3-A951-C8BA70C0BF7A}" type="datetimeFigureOut">
              <a:rPr lang="en-GB" smtClean="0"/>
              <a:pPr/>
              <a:t>21/05/2018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8ED4C-33A3-4DAA-8E76-1C9B85D16B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955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482F8-D3E2-4C89-B7F6-5A50350A846A}" type="datetimeFigureOut">
              <a:rPr lang="en-GB" smtClean="0"/>
              <a:pPr/>
              <a:t>21/05/2018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BD137-A51F-47F6-8454-2534168621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252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202C9D55-DE90-534D-9EAB-E6395C150BFF}" type="slidenum">
              <a:rPr lang="it-IT" altLang="en-US">
                <a:solidFill>
                  <a:prstClr val="black"/>
                </a:solidFill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it-IT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561975" y="803275"/>
            <a:ext cx="5360988" cy="40211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47728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86"/>
          <a:stretch/>
        </p:blipFill>
        <p:spPr>
          <a:xfrm>
            <a:off x="0" y="2478656"/>
            <a:ext cx="9144000" cy="43680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3F7A99">
              <a:alpha val="8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200" b="1" dirty="0" smtClean="0">
                <a:solidFill>
                  <a:srgbClr val="09016B"/>
                </a:solidFill>
              </a:rPr>
              <a:t>Greenwich Political Economy Research Centre</a:t>
            </a:r>
            <a:endParaRPr lang="en-GB" sz="2200" b="1" dirty="0">
              <a:solidFill>
                <a:srgbClr val="09016B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00242"/>
            <a:ext cx="9144000" cy="857759"/>
          </a:xfrm>
          <a:prstGeom prst="rect">
            <a:avLst/>
          </a:prstGeom>
          <a:solidFill>
            <a:srgbClr val="3F7A99">
              <a:alpha val="8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81725" algn="l"/>
              </a:tabLst>
            </a:pPr>
            <a:r>
              <a:rPr lang="en-GB" sz="2200" b="1" dirty="0" smtClean="0">
                <a:solidFill>
                  <a:prstClr val="white"/>
                </a:solidFill>
              </a:rPr>
              <a:t>		</a:t>
            </a:r>
            <a:r>
              <a:rPr lang="en-GB" sz="2200" b="1" dirty="0" smtClean="0">
                <a:solidFill>
                  <a:srgbClr val="09016B"/>
                </a:solidFill>
              </a:rPr>
              <a:t>www.gre.ac.uk/gperc</a:t>
            </a:r>
            <a:endParaRPr lang="en-GB" sz="2200" b="1" dirty="0">
              <a:solidFill>
                <a:srgbClr val="09016B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836712"/>
            <a:ext cx="9144000" cy="3072341"/>
          </a:xfrm>
          <a:prstGeom prst="rect">
            <a:avLst/>
          </a:prstGeom>
          <a:solidFill>
            <a:srgbClr val="3F7A9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200" b="1" dirty="0">
              <a:solidFill>
                <a:srgbClr val="09016B"/>
              </a:solidFill>
            </a:endParaRPr>
          </a:p>
        </p:txBody>
      </p:sp>
      <p:pic>
        <p:nvPicPr>
          <p:cNvPr id="10" name="Picture 9"/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6876256" y="1"/>
            <a:ext cx="2128014" cy="844332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973415"/>
            <a:ext cx="1224136" cy="815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6383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3200"/>
            <a:ext cx="8229600" cy="3382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3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7"/>
            <a:ext cx="2057400" cy="5073427"/>
          </a:xfrm>
          <a:prstGeom prst="rect">
            <a:avLst/>
          </a:prstGeo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7"/>
            <a:ext cx="6019800" cy="507342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93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</a:lstStyle>
          <a:p>
            <a:r>
              <a:rPr lang="de-DE" dirty="0" smtClean="0"/>
              <a:t>Mastertitelformat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27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85565"/>
            <a:ext cx="8496944" cy="931267"/>
          </a:xfrm>
          <a:prstGeom prst="rect">
            <a:avLst/>
          </a:prstGeom>
        </p:spPr>
        <p:txBody>
          <a:bodyPr/>
          <a:lstStyle>
            <a:lvl1pPr>
              <a:defRPr sz="3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132857"/>
            <a:ext cx="8496944" cy="3993307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921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7035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8680"/>
            <a:ext cx="8229600" cy="69344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59963"/>
            <a:ext cx="4038600" cy="435334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59963"/>
            <a:ext cx="4038600" cy="435334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331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5844"/>
            <a:ext cx="8229600" cy="68927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115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56926"/>
            <a:ext cx="4040188" cy="358526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2021152"/>
            <a:ext cx="404177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756925"/>
            <a:ext cx="4041775" cy="355239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71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114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6421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174" y="980728"/>
            <a:ext cx="3008313" cy="89138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80729"/>
            <a:ext cx="5111750" cy="51454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988841"/>
            <a:ext cx="3008313" cy="41373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8353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54295"/>
            <a:ext cx="5486400" cy="38188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45225"/>
            <a:ext cx="54864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3474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60" y="6381331"/>
            <a:ext cx="9144000" cy="497719"/>
          </a:xfrm>
          <a:prstGeom prst="rect">
            <a:avLst/>
          </a:prstGeom>
          <a:solidFill>
            <a:srgbClr val="3F7A99">
              <a:alpha val="8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551613" algn="l"/>
                <a:tab pos="6632575" algn="l"/>
                <a:tab pos="8788400" algn="l"/>
              </a:tabLst>
            </a:pPr>
            <a:r>
              <a:rPr lang="en-GB" sz="1800" b="1" dirty="0" smtClean="0">
                <a:solidFill>
                  <a:srgbClr val="0901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Greenwich</a:t>
            </a:r>
            <a:r>
              <a:rPr lang="en-GB" sz="2000" b="1" dirty="0" smtClean="0">
                <a:solidFill>
                  <a:srgbClr val="0901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800" b="1" dirty="0" smtClean="0">
                <a:solidFill>
                  <a:srgbClr val="0901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www.gre.ac.uk/gperc</a:t>
            </a:r>
            <a:endParaRPr lang="en-GB" sz="1800" b="1" dirty="0">
              <a:solidFill>
                <a:srgbClr val="0901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1"/>
            <a:ext cx="9144000" cy="844332"/>
            <a:chOff x="0" y="0"/>
            <a:chExt cx="9144000" cy="633249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9144000" cy="627534"/>
            </a:xfrm>
            <a:prstGeom prst="rect">
              <a:avLst/>
            </a:prstGeom>
            <a:solidFill>
              <a:srgbClr val="3F7A99">
                <a:alpha val="80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200" b="1" dirty="0" smtClean="0">
                  <a:solidFill>
                    <a:srgbClr val="09016B"/>
                  </a:solidFill>
                </a:rPr>
                <a:t>Greenwich Political Economy Research Centre</a:t>
              </a:r>
              <a:endParaRPr lang="en-GB" sz="2200" b="1" dirty="0">
                <a:solidFill>
                  <a:srgbClr val="09016B"/>
                </a:solidFill>
              </a:endParaRPr>
            </a:p>
          </p:txBody>
        </p:sp>
        <p:pic>
          <p:nvPicPr>
            <p:cNvPr id="7" name="Picture 6"/>
            <p:cNvPicPr/>
            <p:nvPr userDrawn="1"/>
          </p:nvPicPr>
          <p:blipFill>
            <a:blip r:embed="rId14"/>
            <a:stretch>
              <a:fillRect/>
            </a:stretch>
          </p:blipFill>
          <p:spPr>
            <a:xfrm>
              <a:off x="6876256" y="0"/>
              <a:ext cx="2128014" cy="6332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558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-108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-108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-108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-108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gala.gre.ac.uk/15528/" TargetMode="External"/><Relationship Id="rId13" Type="http://schemas.openxmlformats.org/officeDocument/2006/relationships/hyperlink" Target="http://gala.gre.ac.uk/14076/1/GPERC25_OnaranF.pdf" TargetMode="External"/><Relationship Id="rId3" Type="http://schemas.openxmlformats.org/officeDocument/2006/relationships/hyperlink" Target="http://gala.gre.ac.uk/16129/" TargetMode="External"/><Relationship Id="rId7" Type="http://schemas.openxmlformats.org/officeDocument/2006/relationships/hyperlink" Target="http://gala.gre.ac.uk/14077/1/GPERC26_OnaranF.pdf" TargetMode="External"/><Relationship Id="rId12" Type="http://schemas.openxmlformats.org/officeDocument/2006/relationships/hyperlink" Target="http://gala.gre.ac.uk/14068/1/GPERC17_Tori_OnaranF.pdf" TargetMode="External"/><Relationship Id="rId2" Type="http://schemas.openxmlformats.org/officeDocument/2006/relationships/hyperlink" Target="http://gala.gre.ac.uk/16194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ala.gre.ac.uk/14075/1/GPERC24_OnaranF.pdf" TargetMode="External"/><Relationship Id="rId11" Type="http://schemas.openxmlformats.org/officeDocument/2006/relationships/hyperlink" Target="tel:2489-2513" TargetMode="External"/><Relationship Id="rId5" Type="http://schemas.openxmlformats.org/officeDocument/2006/relationships/hyperlink" Target="http://gala.gre.ac.uk/14056/1/GPERC05_Onaran_Goda_StockhammerF.pdf" TargetMode="External"/><Relationship Id="rId10" Type="http://schemas.openxmlformats.org/officeDocument/2006/relationships/hyperlink" Target="http://gala.gre.ac.uk/14079/1/GPERC28_Onaran_ObstF.pdf" TargetMode="External"/><Relationship Id="rId4" Type="http://schemas.openxmlformats.org/officeDocument/2006/relationships/hyperlink" Target="http://gala.gre.ac.uk/id/eprint/16105" TargetMode="External"/><Relationship Id="rId9" Type="http://schemas.openxmlformats.org/officeDocument/2006/relationships/hyperlink" Target="http://gala.gre.ac.uk/id/eprint/16088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/>
          </p:nvPr>
        </p:nvGraphicFramePr>
        <p:xfrm>
          <a:off x="4514850" y="3367089"/>
          <a:ext cx="114300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name="Formel" r:id="rId4" imgW="100440" imgH="155160" progId="">
                  <p:embed/>
                </p:oleObj>
              </mc:Choice>
              <mc:Fallback>
                <p:oleObj name="Formel" r:id="rId4" imgW="100440" imgH="155160" progId="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67089"/>
                        <a:ext cx="114300" cy="12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379379" y="982892"/>
            <a:ext cx="8492247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r>
              <a:rPr lang="en-GB" sz="2800" b="1" dirty="0" smtClean="0">
                <a:solidFill>
                  <a:schemeClr val="bg1"/>
                </a:solidFill>
              </a:rPr>
              <a:t>How to spend and finance?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To borrow or not to borrow?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Economics for Campaigners</a:t>
            </a:r>
          </a:p>
          <a:p>
            <a:pPr lvl="0" algn="ctr"/>
            <a:r>
              <a:rPr lang="en-GB" sz="20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Greenwich Political Economy Centre, University of Greenwich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http://www.gre.ac.uk/business/research/centres/gperc/news/events/economics-for-campaigners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endParaRPr lang="en-GB" sz="2000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lvl="0" algn="ctr"/>
            <a:endParaRPr lang="en-GB" sz="3000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lvl="0" algn="ctr"/>
            <a:endParaRPr lang="en-GB" sz="3000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lvl="0" algn="ctr"/>
            <a:endParaRPr lang="en-GB" sz="3000" dirty="0" smtClean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7813" y="2489982"/>
            <a:ext cx="7762673" cy="1557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endParaRPr lang="en-US" sz="2800" dirty="0" smtClean="0">
              <a:solidFill>
                <a:schemeClr val="bg1"/>
              </a:solidFill>
            </a:endParaRPr>
          </a:p>
          <a:p>
            <a:pPr lvl="0" algn="ctr">
              <a:spcBef>
                <a:spcPct val="20000"/>
              </a:spcBef>
            </a:pPr>
            <a:endParaRPr lang="en-US" sz="2800" dirty="0" smtClean="0">
              <a:solidFill>
                <a:schemeClr val="bg1"/>
              </a:solidFill>
            </a:endParaRPr>
          </a:p>
          <a:p>
            <a:pPr lvl="0" algn="ctr">
              <a:spcBef>
                <a:spcPct val="200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Ö</a:t>
            </a:r>
            <a:r>
              <a:rPr lang="en-GB" sz="2800" dirty="0" smtClean="0">
                <a:solidFill>
                  <a:schemeClr val="bg1"/>
                </a:solidFill>
              </a:rPr>
              <a:t>zlem Onaran</a:t>
            </a:r>
          </a:p>
        </p:txBody>
      </p:sp>
    </p:spTree>
    <p:extLst>
      <p:ext uri="{BB962C8B-B14F-4D97-AF65-F5344CB8AC3E}">
        <p14:creationId xmlns:p14="http://schemas.microsoft.com/office/powerpoint/2010/main" val="592474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39736"/>
            <a:ext cx="8676456" cy="6423144"/>
          </a:xfrm>
        </p:spPr>
        <p:txBody>
          <a:bodyPr>
            <a:noAutofit/>
          </a:bodyPr>
          <a:lstStyle/>
          <a:p>
            <a:r>
              <a:rPr lang="en-US" sz="2000" dirty="0" smtClean="0"/>
              <a:t>increase public investment by 1% of GDP+ wage share by 1% + more progressive taxation (1% higher tax on capital and 1% lower tax on </a:t>
            </a:r>
            <a:r>
              <a:rPr lang="en-US" sz="2000" dirty="0" err="1" smtClean="0"/>
              <a:t>labour</a:t>
            </a:r>
            <a:r>
              <a:rPr lang="en-US" sz="2000" dirty="0" smtClean="0"/>
              <a:t>)   </a:t>
            </a:r>
          </a:p>
          <a:p>
            <a:pPr lvl="1"/>
            <a:r>
              <a:rPr lang="en-GB" sz="2000" dirty="0" smtClean="0"/>
              <a:t>Obst, Onaran, Nikolaidi 2017</a:t>
            </a:r>
            <a:endParaRPr lang="en-US" sz="2000" dirty="0" smtClean="0"/>
          </a:p>
          <a:p>
            <a:r>
              <a:rPr lang="en-US" sz="2000" dirty="0" smtClean="0"/>
              <a:t>→3.4% more growth per year  </a:t>
            </a:r>
          </a:p>
          <a:p>
            <a:r>
              <a:rPr lang="en-GB" sz="2000" dirty="0" smtClean="0"/>
              <a:t>Private investment increases by 0.7% as a ratio to GDP</a:t>
            </a:r>
          </a:p>
          <a:p>
            <a:pPr lvl="1"/>
            <a:r>
              <a:rPr lang="en-GB" sz="2000" dirty="0" smtClean="0"/>
              <a:t>Public spending crowds in private investment, it does not crowd out</a:t>
            </a:r>
          </a:p>
          <a:p>
            <a:pPr lvl="1"/>
            <a:r>
              <a:rPr lang="en-GB" sz="2000" dirty="0" smtClean="0"/>
              <a:t>&gt;Demand</a:t>
            </a:r>
          </a:p>
          <a:p>
            <a:pPr lvl="1"/>
            <a:r>
              <a:rPr lang="en-GB" sz="2000" dirty="0" smtClean="0"/>
              <a:t>&gt;improved business environment</a:t>
            </a:r>
          </a:p>
          <a:p>
            <a:pPr lvl="1"/>
            <a:r>
              <a:rPr lang="en-GB" sz="2000" dirty="0" smtClean="0"/>
              <a:t>&gt;Increased profitability due to increased productivity NOT lower wages and lower taxes</a:t>
            </a:r>
          </a:p>
          <a:p>
            <a:r>
              <a:rPr lang="en-GB" sz="2000" dirty="0" smtClean="0"/>
              <a:t>Budget balance improves by 0.1% as a ratio to GDP</a:t>
            </a:r>
          </a:p>
          <a:p>
            <a:pPr lvl="1"/>
            <a:r>
              <a:rPr lang="en-GB" sz="2000" dirty="0" smtClean="0"/>
              <a:t>public investment self-finances part (15%) of itself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831849"/>
            <a:ext cx="9211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3399"/>
                </a:solidFill>
              </a:rPr>
              <a:t>Empirical analysis: Alternative P</a:t>
            </a:r>
            <a:r>
              <a:rPr lang="en-US" sz="2000" dirty="0" err="1" smtClean="0">
                <a:solidFill>
                  <a:srgbClr val="003399"/>
                </a:solidFill>
              </a:rPr>
              <a:t>olicy</a:t>
            </a:r>
            <a:r>
              <a:rPr lang="en-US" sz="2000" dirty="0" smtClean="0">
                <a:solidFill>
                  <a:srgbClr val="003399"/>
                </a:solidFill>
              </a:rPr>
              <a:t> mix</a:t>
            </a:r>
            <a:r>
              <a:rPr lang="en-GB" sz="2000" dirty="0" smtClean="0">
                <a:solidFill>
                  <a:srgbClr val="003399"/>
                </a:solidFill>
              </a:rPr>
              <a:t> </a:t>
            </a:r>
          </a:p>
          <a:p>
            <a:pPr algn="ctr"/>
            <a:r>
              <a:rPr lang="en-US" sz="2000" dirty="0" smtClean="0">
                <a:solidFill>
                  <a:srgbClr val="003399"/>
                </a:solidFill>
              </a:rPr>
              <a:t>public investment, progressive taxation</a:t>
            </a:r>
            <a:r>
              <a:rPr lang="en-GB" sz="2000" dirty="0" smtClean="0">
                <a:solidFill>
                  <a:srgbClr val="003399"/>
                </a:solidFill>
              </a:rPr>
              <a:t>,</a:t>
            </a:r>
            <a:r>
              <a:rPr lang="en-GB" sz="2000" dirty="0">
                <a:solidFill>
                  <a:srgbClr val="003399"/>
                </a:solidFill>
              </a:rPr>
              <a:t> </a:t>
            </a:r>
            <a:r>
              <a:rPr lang="en-US" sz="2000" dirty="0" smtClean="0">
                <a:solidFill>
                  <a:srgbClr val="003399"/>
                </a:solidFill>
              </a:rPr>
              <a:t>Increasing equality</a:t>
            </a:r>
            <a:endParaRPr lang="en-US" sz="2000" dirty="0">
              <a:solidFill>
                <a:srgbClr val="003399"/>
              </a:solidFill>
            </a:endParaRP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4"/>
                </a:solidFill>
              </a:rPr>
              <a:t>Conclusion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z="2400" dirty="0" smtClean="0"/>
              <a:t>Equitable and sustainable development needs </a:t>
            </a:r>
            <a:r>
              <a:rPr lang="en-GB" sz="2400" dirty="0" smtClean="0">
                <a:solidFill>
                  <a:srgbClr val="00B050"/>
                </a:solidFill>
              </a:rPr>
              <a:t>green</a:t>
            </a:r>
            <a:r>
              <a:rPr lang="en-GB" sz="2400" dirty="0" smtClean="0"/>
              <a:t> and </a:t>
            </a:r>
            <a:r>
              <a:rPr lang="en-GB" sz="2400" dirty="0" smtClean="0">
                <a:solidFill>
                  <a:srgbClr val="7030A0"/>
                </a:solidFill>
              </a:rPr>
              <a:t>purple</a:t>
            </a:r>
            <a:r>
              <a:rPr lang="en-GB" sz="2400" dirty="0" smtClean="0"/>
              <a:t> public investment and </a:t>
            </a:r>
            <a:r>
              <a:rPr lang="en-GB" sz="2400" dirty="0" smtClean="0">
                <a:solidFill>
                  <a:srgbClr val="FF0000"/>
                </a:solidFill>
              </a:rPr>
              <a:t>pay rise </a:t>
            </a:r>
            <a:r>
              <a:rPr lang="en-GB" sz="2400" dirty="0"/>
              <a:t>for both women and </a:t>
            </a:r>
            <a:r>
              <a:rPr lang="en-GB" sz="2400" dirty="0" smtClean="0"/>
              <a:t>men!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400" dirty="0" smtClean="0"/>
              <a:t>Advice to the Chancellor of the 21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Century: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400" dirty="0" smtClean="0"/>
              <a:t>Take care of full employment, decent pay for women and men, equality, and ecological sustainability, and the budget will take care of itself.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001419"/>
          </a:xfrm>
        </p:spPr>
        <p:txBody>
          <a:bodyPr/>
          <a:lstStyle/>
          <a:p>
            <a:r>
              <a:rPr lang="en-GB" sz="1200" dirty="0" smtClean="0"/>
              <a:t>References: </a:t>
            </a:r>
          </a:p>
          <a:p>
            <a:r>
              <a:rPr lang="en-GB" sz="1200" dirty="0" smtClean="0"/>
              <a:t>Onaran, 2018, Public investment in social infrastructure for a caring, sustainable and productive economy</a:t>
            </a:r>
            <a:r>
              <a:rPr lang="en-US" sz="1200" dirty="0" smtClean="0"/>
              <a:t>, in Economics for the Many,  ed. </a:t>
            </a:r>
            <a:r>
              <a:rPr lang="en-US" sz="1200" dirty="0" err="1" smtClean="0"/>
              <a:t>Labour</a:t>
            </a:r>
            <a:r>
              <a:rPr lang="en-US" sz="1200" dirty="0" smtClean="0"/>
              <a:t> Party, forthcoming September 2018</a:t>
            </a:r>
            <a:endParaRPr lang="en-GB" sz="1200" dirty="0" smtClean="0"/>
          </a:p>
          <a:p>
            <a:r>
              <a:rPr lang="en-US" sz="1200" dirty="0" smtClean="0"/>
              <a:t>Onaran, Ö., Nikolaidi, M and Obst, T. (2017) "The role of public spending and incomes policies for investment and equality-led development in the UK", GPERC Policy Briefs, University of Greenwich, </a:t>
            </a:r>
            <a:r>
              <a:rPr lang="en-US" sz="1200" dirty="0" smtClean="0">
                <a:hlinkClick r:id="rId2"/>
              </a:rPr>
              <a:t>#PB17-2017.</a:t>
            </a:r>
            <a:endParaRPr lang="en-US" sz="1200" dirty="0" smtClean="0"/>
          </a:p>
          <a:p>
            <a:r>
              <a:rPr lang="en-US" sz="1200" dirty="0" smtClean="0"/>
              <a:t>Onaran, Ö. and Tori, D. (2017) "Productivity puzzle? Financialization, inequality, investment in the UK", GPERC Policy Briefs, University of Greenwich, </a:t>
            </a:r>
            <a:r>
              <a:rPr lang="en-US" sz="1200" dirty="0" smtClean="0">
                <a:hlinkClick r:id="rId3"/>
              </a:rPr>
              <a:t>#PB16-2017.</a:t>
            </a:r>
            <a:endParaRPr lang="en-GB" sz="1200" dirty="0" smtClean="0"/>
          </a:p>
          <a:p>
            <a:r>
              <a:rPr lang="en-GB" sz="1200" dirty="0" smtClean="0"/>
              <a:t>Onaran</a:t>
            </a:r>
            <a:r>
              <a:rPr lang="en-GB" sz="1200" dirty="0"/>
              <a:t>, Ö., Nikolaidi, M. and Obst, T. (2017) "A coordinated mix of public investment and incomes policies for sustainable development in Europe", GPERC Policy Briefs, University of Greenwich, </a:t>
            </a:r>
            <a:r>
              <a:rPr lang="en-GB" sz="1200" dirty="0">
                <a:hlinkClick r:id="rId4"/>
              </a:rPr>
              <a:t>#PB15-2017.</a:t>
            </a:r>
            <a:r>
              <a:rPr lang="en-GB" sz="1200" dirty="0"/>
              <a:t> </a:t>
            </a:r>
            <a:r>
              <a:rPr lang="en-GB" sz="1200" dirty="0" smtClean="0"/>
              <a:t>​</a:t>
            </a:r>
          </a:p>
          <a:p>
            <a:r>
              <a:rPr lang="sv-SE" sz="1200" dirty="0" smtClean="0"/>
              <a:t>Onaran, Ö., Goda, T., and Stockhammer, E. (2014) </a:t>
            </a:r>
            <a:r>
              <a:rPr lang="en-US" sz="1200" dirty="0" smtClean="0"/>
              <a:t>"A Case for Redistribution? Income Inequality and Wealth Concentration in the Recent Crisis", </a:t>
            </a:r>
            <a:r>
              <a:rPr lang="en-GB" sz="1200" dirty="0" smtClean="0"/>
              <a:t>forthcoming in Development and Change </a:t>
            </a:r>
            <a:r>
              <a:rPr lang="en-GB" sz="1200" dirty="0" smtClean="0">
                <a:hlinkClick r:id="rId5"/>
              </a:rPr>
              <a:t>http://gala.gre.ac.uk/14056/1/GPERC05_Onaran_Goda_StockhammerF.pdf</a:t>
            </a:r>
            <a:endParaRPr lang="en-GB" sz="1200" dirty="0" smtClean="0"/>
          </a:p>
          <a:p>
            <a:r>
              <a:rPr lang="en-GB" sz="1200" dirty="0" smtClean="0"/>
              <a:t>Onaran 2015 </a:t>
            </a:r>
            <a:r>
              <a:rPr lang="en-US" sz="1200" dirty="0" smtClean="0"/>
              <a:t>"State and the economy: A strategy for wage-led development" </a:t>
            </a:r>
            <a:r>
              <a:rPr lang="en-GB" sz="1200" dirty="0" smtClean="0">
                <a:hlinkClick r:id="rId6"/>
              </a:rPr>
              <a:t>http://gala.gre.ac.uk/14075/1/GPERC24_OnaranF.pdf</a:t>
            </a:r>
            <a:endParaRPr lang="en-GB" sz="1200" dirty="0" smtClean="0"/>
          </a:p>
          <a:p>
            <a:r>
              <a:rPr lang="en-GB" sz="1200" dirty="0" smtClean="0"/>
              <a:t>Onaran 2016 </a:t>
            </a:r>
            <a:r>
              <a:rPr lang="en-US" sz="1200" dirty="0" smtClean="0"/>
              <a:t>"The role of gender equality in an equality-led sustainable development strategy", </a:t>
            </a:r>
            <a:r>
              <a:rPr lang="en-GB" sz="1200" dirty="0" smtClean="0"/>
              <a:t>forthcoming  </a:t>
            </a:r>
            <a:r>
              <a:rPr lang="en-GB" sz="1200" dirty="0" smtClean="0">
                <a:hlinkClick r:id="rId7"/>
              </a:rPr>
              <a:t>http://gala.gre.ac.uk/14077/1/GPERC26_OnaranF.pdf</a:t>
            </a:r>
            <a:endParaRPr lang="en-GB" sz="1200" dirty="0" smtClean="0"/>
          </a:p>
          <a:p>
            <a:r>
              <a:rPr lang="en-US" sz="1200" dirty="0" smtClean="0"/>
              <a:t>Onaran, Ö. (2016), "Secular stagnation and progressive economic policy alternatives", Greenwich Papers in Political Economy, University of Greenwich, </a:t>
            </a:r>
            <a:r>
              <a:rPr lang="en-US" sz="1200" dirty="0" smtClean="0">
                <a:hlinkClick r:id="rId8" tooltip="OOnaran_GPERC39"/>
              </a:rPr>
              <a:t>#GPERC39</a:t>
            </a:r>
            <a:endParaRPr lang="en-US" sz="1200" dirty="0" smtClean="0"/>
          </a:p>
          <a:p>
            <a:r>
              <a:rPr lang="en-GB" sz="1200" b="1" dirty="0" smtClean="0"/>
              <a:t>Technical references</a:t>
            </a:r>
            <a:endParaRPr lang="en-US" sz="1200" b="1" dirty="0" smtClean="0"/>
          </a:p>
          <a:p>
            <a:r>
              <a:rPr lang="en-GB" sz="1200" dirty="0" smtClean="0"/>
              <a:t>Obst, T., Onaran, Ö. and Nikolaidi, M. (2017), " The effect of income distribution and fiscal policy on growth, investment, and budget balance: the case of Europe", Greenwich Papers in Political Economy, University of Greenwich, </a:t>
            </a:r>
            <a:r>
              <a:rPr lang="en-GB" sz="1200" dirty="0" smtClean="0">
                <a:hlinkClick r:id="rId9"/>
              </a:rPr>
              <a:t>#GPERC43 </a:t>
            </a:r>
            <a:r>
              <a:rPr lang="en-GB" sz="1200" dirty="0" smtClean="0"/>
              <a:t> </a:t>
            </a:r>
          </a:p>
          <a:p>
            <a:r>
              <a:rPr lang="en-GB" sz="1200" dirty="0" smtClean="0"/>
              <a:t>Onaran and Obst 2016 </a:t>
            </a:r>
            <a:r>
              <a:rPr lang="en-US" sz="1200" dirty="0" smtClean="0"/>
              <a:t>"Wage-led growth in the EU15 Member </a:t>
            </a:r>
            <a:r>
              <a:rPr lang="en-US" sz="1200" dirty="0" err="1" smtClean="0"/>
              <a:t>States:The</a:t>
            </a:r>
            <a:r>
              <a:rPr lang="en-US" sz="1200" dirty="0" smtClean="0"/>
              <a:t> effects of income distribution on growth, investment, trade balance, and inflation"</a:t>
            </a:r>
            <a:r>
              <a:rPr lang="en-GB" sz="1200" dirty="0" smtClean="0"/>
              <a:t> forthcoming in CJE </a:t>
            </a:r>
            <a:r>
              <a:rPr lang="en-GB" sz="1200" dirty="0" smtClean="0">
                <a:hlinkClick r:id="rId10"/>
              </a:rPr>
              <a:t>http://gala.gre.ac.uk/14079/1/GPERC28_Onaran_ObstF.pdf</a:t>
            </a:r>
            <a:endParaRPr lang="en-GB" sz="1200" dirty="0" smtClean="0"/>
          </a:p>
          <a:p>
            <a:r>
              <a:rPr lang="en-US" sz="1200" dirty="0" smtClean="0"/>
              <a:t>Onaran, Ö. and Galanis, G.</a:t>
            </a:r>
            <a:r>
              <a:rPr lang="en-US" sz="1200" b="1" dirty="0" smtClean="0"/>
              <a:t> </a:t>
            </a:r>
            <a:r>
              <a:rPr lang="en-US" sz="1200" dirty="0" smtClean="0"/>
              <a:t>“Income distribution and aggregate demand: National and global effects” Environment and Planning A, 46 (10). </a:t>
            </a:r>
            <a:r>
              <a:rPr lang="en-US" sz="1200" u="sng" dirty="0" smtClean="0">
                <a:hlinkClick r:id="rId11"/>
              </a:rPr>
              <a:t>2489-2513</a:t>
            </a:r>
            <a:r>
              <a:rPr lang="en-US" sz="1200" dirty="0" smtClean="0"/>
              <a:t>, 2014</a:t>
            </a:r>
          </a:p>
          <a:p>
            <a:r>
              <a:rPr lang="en-US" sz="1200" dirty="0" smtClean="0"/>
              <a:t>Tori, D., and Onaran, O. 2015</a:t>
            </a:r>
            <a:r>
              <a:rPr lang="en-GB" sz="1200" dirty="0" smtClean="0"/>
              <a:t> </a:t>
            </a:r>
            <a:r>
              <a:rPr lang="en-US" sz="1200" dirty="0" smtClean="0"/>
              <a:t>"The effects of financialization on investment: Evidence from firm-level data for the UK", </a:t>
            </a:r>
            <a:r>
              <a:rPr lang="en-GB" sz="1200" dirty="0" smtClean="0">
                <a:hlinkClick r:id="rId12"/>
              </a:rPr>
              <a:t>http://gala.gre.ac.uk/14068/1/GPERC17_Tori_OnaranF.pdf</a:t>
            </a:r>
            <a:endParaRPr lang="en-GB" sz="1200" dirty="0" smtClean="0"/>
          </a:p>
          <a:p>
            <a:r>
              <a:rPr lang="en-GB" sz="1200" dirty="0" smtClean="0"/>
              <a:t>Onaran 2016 </a:t>
            </a:r>
            <a:r>
              <a:rPr lang="en-US" sz="1200" dirty="0" smtClean="0"/>
              <a:t>"Wage- versus profit- led growth in the context of international interactions and the political aspects of wage-led recovery"</a:t>
            </a:r>
            <a:r>
              <a:rPr lang="en-GB" sz="1200" dirty="0" smtClean="0"/>
              <a:t> forthcoming in ROPE </a:t>
            </a:r>
            <a:r>
              <a:rPr lang="en-GB" sz="1200" dirty="0" smtClean="0">
                <a:hlinkClick r:id="rId13"/>
              </a:rPr>
              <a:t>http://gala.gre.ac.uk/14076/1/GPERC25_OnaranF.pdf</a:t>
            </a:r>
            <a:endParaRPr lang="en-GB" sz="1200" dirty="0" smtClean="0"/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28C462-292A-4F4E-A1AB-F003CD27E876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Appendix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2191"/>
            <a:ext cx="8496944" cy="3993307"/>
          </a:xfrm>
        </p:spPr>
        <p:txBody>
          <a:bodyPr/>
          <a:lstStyle/>
          <a:p>
            <a:pPr lvl="0"/>
            <a:r>
              <a:rPr lang="en-US" dirty="0" smtClean="0"/>
              <a:t>What is the government budget, public spending and revenues? </a:t>
            </a:r>
          </a:p>
          <a:p>
            <a:r>
              <a:rPr lang="en-US" dirty="0" smtClean="0"/>
              <a:t>What are taxes, who pays taxes?  </a:t>
            </a:r>
          </a:p>
          <a:p>
            <a:pPr lvl="0"/>
            <a:r>
              <a:rPr lang="en-US" dirty="0" smtClean="0"/>
              <a:t>What is fiscal policy and what is its aim? </a:t>
            </a:r>
          </a:p>
          <a:p>
            <a:pPr lvl="0"/>
            <a:r>
              <a:rPr lang="en-US" dirty="0" smtClean="0"/>
              <a:t>What do/should governments spend on? </a:t>
            </a:r>
          </a:p>
          <a:p>
            <a:pPr lvl="1"/>
            <a:r>
              <a:rPr lang="en-US" sz="2400" dirty="0" smtClean="0"/>
              <a:t>What is </a:t>
            </a:r>
            <a:r>
              <a:rPr lang="en-GB" sz="2400" dirty="0" smtClean="0"/>
              <a:t>green and purple public investment? </a:t>
            </a:r>
            <a:endParaRPr lang="en-US" sz="2400" dirty="0" smtClean="0"/>
          </a:p>
          <a:p>
            <a:pPr lvl="0"/>
            <a:r>
              <a:rPr lang="en-US" dirty="0" smtClean="0"/>
              <a:t>How can it be financed? </a:t>
            </a:r>
          </a:p>
          <a:p>
            <a:pPr lvl="1"/>
            <a:r>
              <a:rPr lang="en-US" sz="2400" dirty="0" smtClean="0"/>
              <a:t>How much can/should the government borrow? </a:t>
            </a:r>
          </a:p>
          <a:p>
            <a:pPr lvl="1"/>
            <a:r>
              <a:rPr lang="en-US" sz="2400" dirty="0" smtClean="0"/>
              <a:t>Is there a role for a </a:t>
            </a:r>
            <a:r>
              <a:rPr lang="en-GB" sz="2400" dirty="0" smtClean="0"/>
              <a:t>National Investment Bank?</a:t>
            </a:r>
          </a:p>
          <a:p>
            <a:pPr lvl="1"/>
            <a:r>
              <a:rPr lang="en-US" sz="2400" dirty="0" smtClean="0"/>
              <a:t>Is there a role for the Bank of England and monetary policy? What is “People’s Quantitative Easing (QE)”?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85566"/>
            <a:ext cx="8496944" cy="449340"/>
          </a:xfrm>
        </p:spPr>
        <p:txBody>
          <a:bodyPr/>
          <a:lstStyle/>
          <a:p>
            <a:r>
              <a:rPr lang="en-US" sz="2400" dirty="0" smtClean="0"/>
              <a:t>What is the government budget? What is fiscal policy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34907"/>
            <a:ext cx="8820472" cy="4691258"/>
          </a:xfrm>
        </p:spPr>
        <p:txBody>
          <a:bodyPr/>
          <a:lstStyle/>
          <a:p>
            <a:r>
              <a:rPr lang="en-GB" sz="1600" dirty="0" smtClean="0"/>
              <a:t>Public spending:</a:t>
            </a:r>
          </a:p>
          <a:p>
            <a:pPr lvl="1"/>
            <a:r>
              <a:rPr lang="en-GB" sz="1600" dirty="0" smtClean="0"/>
              <a:t>Public investment: conventionally only physical public infrastructure,</a:t>
            </a:r>
          </a:p>
          <a:p>
            <a:pPr lvl="2"/>
            <a:r>
              <a:rPr lang="en-GB" sz="1600" dirty="0" smtClean="0"/>
              <a:t>Railways, roads, social housing, public buildings but also </a:t>
            </a:r>
            <a:r>
              <a:rPr lang="en-GB" sz="1600" dirty="0" err="1" smtClean="0"/>
              <a:t>defense</a:t>
            </a:r>
            <a:endParaRPr lang="en-GB" sz="1600" dirty="0" smtClean="0"/>
          </a:p>
          <a:p>
            <a:pPr lvl="1"/>
            <a:r>
              <a:rPr lang="en-GB" sz="1600" dirty="0" smtClean="0"/>
              <a:t>Current public spending</a:t>
            </a:r>
          </a:p>
          <a:p>
            <a:pPr lvl="2"/>
            <a:r>
              <a:rPr lang="en-US" sz="1600" dirty="0" smtClean="0"/>
              <a:t>in public education, childcare, health, social care, public security, culture, recreation</a:t>
            </a:r>
          </a:p>
          <a:p>
            <a:pPr lvl="2"/>
            <a:r>
              <a:rPr lang="en-GB" sz="1600" dirty="0" smtClean="0"/>
              <a:t>salaries of public sector employees</a:t>
            </a:r>
          </a:p>
          <a:p>
            <a:pPr lvl="1"/>
            <a:r>
              <a:rPr lang="en-GB" sz="1600" dirty="0" smtClean="0"/>
              <a:t>Transfers: </a:t>
            </a:r>
            <a:r>
              <a:rPr lang="en-GB" sz="1600" dirty="0" err="1" smtClean="0"/>
              <a:t>eg</a:t>
            </a:r>
            <a:r>
              <a:rPr lang="en-GB" sz="1600" dirty="0" smtClean="0"/>
              <a:t> job seekers’ allowance</a:t>
            </a:r>
            <a:endParaRPr lang="en-US" sz="1600" dirty="0" smtClean="0"/>
          </a:p>
          <a:p>
            <a:r>
              <a:rPr lang="en-GB" sz="1600" dirty="0" smtClean="0"/>
              <a:t>Public Revenues: taxes on income of labour and capital, consumption, wealth</a:t>
            </a:r>
          </a:p>
          <a:p>
            <a:pPr lvl="1"/>
            <a:r>
              <a:rPr lang="en-GB" sz="1600" dirty="0" err="1" smtClean="0"/>
              <a:t>Eg</a:t>
            </a:r>
            <a:r>
              <a:rPr lang="en-GB" sz="1600" dirty="0" smtClean="0"/>
              <a:t> personal income tax on wage income, corporate tax rate on profits, value added tax, inheritance tax</a:t>
            </a:r>
          </a:p>
          <a:p>
            <a:pPr lvl="1"/>
            <a:r>
              <a:rPr lang="en-GB" sz="1600" dirty="0" smtClean="0"/>
              <a:t>Progressive taxation: higher tax rate on higher income</a:t>
            </a:r>
            <a:endParaRPr lang="en-US" sz="1600" dirty="0" smtClean="0"/>
          </a:p>
          <a:p>
            <a:r>
              <a:rPr lang="en-US" sz="1600" dirty="0" smtClean="0"/>
              <a:t>Government budget balance=tax revenues-public spending</a:t>
            </a:r>
          </a:p>
          <a:p>
            <a:pPr lvl="1"/>
            <a:r>
              <a:rPr lang="en-GB" sz="1600" dirty="0" smtClean="0"/>
              <a:t>If negative, budget deficit </a:t>
            </a:r>
            <a:r>
              <a:rPr lang="en-GB" sz="1600" dirty="0" smtClean="0">
                <a:latin typeface="Arial"/>
                <a:cs typeface="Arial"/>
              </a:rPr>
              <a:t>→ public borrowing</a:t>
            </a:r>
          </a:p>
          <a:p>
            <a:pPr lvl="1"/>
            <a:r>
              <a:rPr lang="en-GB" sz="1600" dirty="0" smtClean="0"/>
              <a:t>UK budget deficit /</a:t>
            </a:r>
            <a:r>
              <a:rPr lang="en-US" sz="1600" dirty="0" smtClean="0"/>
              <a:t>gross domestic product (GDP),</a:t>
            </a:r>
            <a:r>
              <a:rPr lang="en-GB" sz="1600" dirty="0" smtClean="0"/>
              <a:t> 2017: 2.4%</a:t>
            </a:r>
          </a:p>
          <a:p>
            <a:pPr lvl="1"/>
            <a:r>
              <a:rPr lang="en-GB" sz="1600" dirty="0" smtClean="0"/>
              <a:t>Public debt: stock of debt via accumulation of annual  deficits </a:t>
            </a:r>
          </a:p>
          <a:p>
            <a:pPr lvl="1"/>
            <a:r>
              <a:rPr lang="en-GB" sz="1600" dirty="0" smtClean="0"/>
              <a:t>2017 UK public debt/GDP: 86.7)</a:t>
            </a:r>
            <a:endParaRPr lang="en-US" sz="1600" dirty="0" smtClean="0"/>
          </a:p>
          <a:p>
            <a:r>
              <a:rPr lang="en-GB" sz="1600" dirty="0" smtClean="0"/>
              <a:t>Fiscal policy: Government decisions about public spending or tax rates </a:t>
            </a:r>
            <a:endParaRPr lang="en-US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85565"/>
            <a:ext cx="8496944" cy="283195"/>
          </a:xfrm>
        </p:spPr>
        <p:txBody>
          <a:bodyPr/>
          <a:lstStyle/>
          <a:p>
            <a:pPr eaLnBrk="1" hangingPunct="1"/>
            <a:r>
              <a:rPr lang="en-GB" sz="2000" dirty="0" smtClean="0"/>
              <a:t>Austerity: Cuts in Public spending/GDP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49846"/>
            <a:ext cx="8496944" cy="3935266"/>
          </a:xfrm>
        </p:spPr>
        <p:txBody>
          <a:bodyPr/>
          <a:lstStyle/>
          <a:p>
            <a:pPr eaLnBrk="1" hangingPunct="1"/>
            <a:r>
              <a:rPr lang="en-GB" sz="1800" dirty="0" smtClean="0"/>
              <a:t>since the 2008 Great Recession public spending/GDP fell from 45% in 2009 to 38.9% in 2017; plans to cut to 37.6% by 2022</a:t>
            </a:r>
          </a:p>
          <a:p>
            <a:r>
              <a:rPr lang="en-GB" sz="1800" dirty="0" smtClean="0"/>
              <a:t>negative effects on demand due to </a:t>
            </a:r>
          </a:p>
          <a:p>
            <a:pPr lvl="1"/>
            <a:r>
              <a:rPr lang="en-GB" sz="1800" dirty="0" smtClean="0"/>
              <a:t>Cuts in public investment</a:t>
            </a:r>
          </a:p>
          <a:p>
            <a:pPr lvl="1"/>
            <a:r>
              <a:rPr lang="en-GB" sz="1800" dirty="0" smtClean="0"/>
              <a:t>the squeeze in earnings due to cuts to public sector wages</a:t>
            </a:r>
          </a:p>
          <a:p>
            <a:pPr eaLnBrk="1" hangingPunct="1"/>
            <a:r>
              <a:rPr lang="en-GB" sz="1800" dirty="0" smtClean="0"/>
              <a:t>A vicious circle of chronically low demand</a:t>
            </a:r>
          </a:p>
          <a:p>
            <a:pPr eaLnBrk="1" hangingPunct="1"/>
            <a:r>
              <a:rPr lang="en-GB" sz="1800" dirty="0" smtClean="0"/>
              <a:t>= low investment,  low growth and bad quality jobs </a:t>
            </a:r>
          </a:p>
          <a:p>
            <a:pPr eaLnBrk="1" hangingPunct="1"/>
            <a:r>
              <a:rPr lang="en-GB" sz="1800" dirty="0" smtClean="0"/>
              <a:t>=Stagnation in productivity</a:t>
            </a:r>
          </a:p>
          <a:p>
            <a:pPr eaLnBrk="1" hangingPunct="1"/>
            <a:r>
              <a:rPr lang="en-GB" sz="1800" dirty="0" smtClean="0"/>
              <a:t>self-defeating; the fall in budget deficit has been slow</a:t>
            </a:r>
          </a:p>
          <a:p>
            <a:r>
              <a:rPr lang="en-GB" sz="1800" dirty="0" smtClean="0"/>
              <a:t>The recovery in Britain is built once again on the shaky ground of household debt instead of  investment, productivity and a healthy wage growth</a:t>
            </a:r>
          </a:p>
          <a:p>
            <a:r>
              <a:rPr lang="en-GB" sz="1800" dirty="0" smtClean="0"/>
              <a:t>and will remain fragile to any increase in interest rates  </a:t>
            </a:r>
          </a:p>
          <a:p>
            <a:r>
              <a:rPr lang="en-US" sz="1800" dirty="0" smtClean="0"/>
              <a:t>public budget surplus in the macro sense means that some one else, </a:t>
            </a:r>
            <a:r>
              <a:rPr lang="en-US" sz="1800" dirty="0" err="1" smtClean="0"/>
              <a:t>eg</a:t>
            </a:r>
            <a:r>
              <a:rPr lang="en-US" sz="1800" dirty="0" smtClean="0"/>
              <a:t> households, need to run a deficit, </a:t>
            </a:r>
          </a:p>
          <a:p>
            <a:r>
              <a:rPr lang="en-US" sz="1800" dirty="0" smtClean="0"/>
              <a:t>destabilizing in the medium run.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39762"/>
          </a:xfrm>
        </p:spPr>
        <p:txBody>
          <a:bodyPr>
            <a:normAutofit/>
          </a:bodyPr>
          <a:lstStyle/>
          <a:p>
            <a:r>
              <a:rPr lang="en-GB" sz="2800" b="0" dirty="0" smtClean="0">
                <a:solidFill>
                  <a:srgbClr val="FF0000"/>
                </a:solidFill>
              </a:rPr>
              <a:t>What is the aim of economic policy?</a:t>
            </a:r>
            <a:endParaRPr lang="en-US" sz="2800" b="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162"/>
            <a:ext cx="8382000" cy="5867400"/>
          </a:xfrm>
        </p:spPr>
        <p:txBody>
          <a:bodyPr>
            <a:normAutofit/>
          </a:bodyPr>
          <a:lstStyle/>
          <a:p>
            <a:r>
              <a:rPr lang="en-GB" dirty="0" smtClean="0"/>
              <a:t>The budget deficit is the wrong policy target to begin with</a:t>
            </a:r>
          </a:p>
          <a:p>
            <a:r>
              <a:rPr lang="en-GB" dirty="0" smtClean="0"/>
              <a:t>The main deficit is the deficit in investment, care, and equality. </a:t>
            </a:r>
          </a:p>
          <a:p>
            <a:r>
              <a:rPr lang="en-GB" b="1" dirty="0" smtClean="0"/>
              <a:t>take care of full employment, decent jobs and pay for women and men, equality, and ecological sustainability, and the budget will take care of itself.</a:t>
            </a: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8694"/>
            <a:ext cx="8229600" cy="706090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/>
                </a:solidFill>
              </a:rPr>
              <a:t>Public investment priorities 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5145435"/>
          </a:xfrm>
        </p:spPr>
        <p:txBody>
          <a:bodyPr>
            <a:no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Public Investment should prioritize social, ecological and economic needs: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Infrastructure </a:t>
            </a:r>
            <a:r>
              <a:rPr lang="en-GB" dirty="0">
                <a:latin typeface="Arial" pitchFamily="34" charset="0"/>
                <a:cs typeface="Arial" pitchFamily="34" charset="0"/>
              </a:rPr>
              <a:t>where benefits do not just accrue to individual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users, </a:t>
            </a:r>
            <a:r>
              <a:rPr lang="en-GB" dirty="0">
                <a:latin typeface="Arial" pitchFamily="34" charset="0"/>
                <a:cs typeface="Arial" pitchFamily="34" charset="0"/>
              </a:rPr>
              <a:t>but have a public good character and accrue to society as a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whole: education, health and social care, clean energy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Where Large scale investment requirements create natural monopolies -&gt; public/collective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ownership: railways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goods </a:t>
            </a:r>
            <a:r>
              <a:rPr lang="en-GB" dirty="0">
                <a:latin typeface="Arial" pitchFamily="34" charset="0"/>
                <a:cs typeface="Arial" pitchFamily="34" charset="0"/>
              </a:rPr>
              <a:t>and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services, </a:t>
            </a:r>
            <a:r>
              <a:rPr lang="en-GB" dirty="0">
                <a:latin typeface="Arial" pitchFamily="34" charset="0"/>
                <a:cs typeface="Arial" pitchFamily="34" charset="0"/>
              </a:rPr>
              <a:t>access to which is seen as human right -&gt; private supply/profit motive leads to undersupply /privilleged access-&gt; public/collective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ownership: education, health, social care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-&gt;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public investment in social and physical infrastructure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 smtClean="0">
              <a:cs typeface="Arial" pitchFamily="34" charset="0"/>
            </a:endParaRPr>
          </a:p>
          <a:p>
            <a:endParaRPr lang="en-US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07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 smtClean="0">
                <a:solidFill>
                  <a:schemeClr val="accent4"/>
                </a:solidFill>
              </a:rPr>
              <a:t>Alternative </a:t>
            </a:r>
            <a:r>
              <a:rPr lang="en-US" b="0" dirty="0" smtClean="0">
                <a:solidFill>
                  <a:schemeClr val="accent4"/>
                </a:solidFill>
              </a:rPr>
              <a:t>Funding of the NIB </a:t>
            </a:r>
            <a:endParaRPr lang="en-US" b="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61515"/>
            <a:ext cx="8496944" cy="4564650"/>
          </a:xfrm>
        </p:spPr>
        <p:txBody>
          <a:bodyPr/>
          <a:lstStyle/>
          <a:p>
            <a:r>
              <a:rPr lang="en-US" sz="2000" dirty="0" smtClean="0"/>
              <a:t>1 make loans directly to borrowers, obtain funding from the Bank of England </a:t>
            </a:r>
          </a:p>
          <a:p>
            <a:pPr lvl="1"/>
            <a:r>
              <a:rPr lang="en-US" sz="2000" dirty="0" smtClean="0"/>
              <a:t>“Peoples’ Quantitative Easing” </a:t>
            </a:r>
          </a:p>
          <a:p>
            <a:pPr lvl="1"/>
            <a:r>
              <a:rPr lang="en-US" sz="2000" dirty="0" smtClean="0"/>
              <a:t>repo with the BoE as an extension of the Term Funding Scheme </a:t>
            </a:r>
          </a:p>
          <a:p>
            <a:r>
              <a:rPr lang="en-US" sz="2000" dirty="0" smtClean="0"/>
              <a:t>2 make loans directly to borrowers, obtain retail deposits from households and enterprises. </a:t>
            </a:r>
          </a:p>
          <a:p>
            <a:pPr lvl="1"/>
            <a:r>
              <a:rPr lang="en-US" sz="2000" dirty="0" smtClean="0"/>
              <a:t>lessen the reliance on borrowing from capital markets, lessen the reliance on repo funding from the BoE, and would not rely on existing banks for loan creation. </a:t>
            </a:r>
            <a:endParaRPr lang="en-GB" sz="2000" dirty="0" smtClean="0"/>
          </a:p>
          <a:p>
            <a:r>
              <a:rPr lang="en-GB" sz="2000" dirty="0" smtClean="0"/>
              <a:t>Disadvantages</a:t>
            </a:r>
            <a:endParaRPr lang="en-US" sz="2000" dirty="0" smtClean="0"/>
          </a:p>
          <a:p>
            <a:pPr lvl="1"/>
            <a:r>
              <a:rPr lang="en-US" sz="2000" dirty="0" smtClean="0"/>
              <a:t>The potential need for a large number of physical branches, and a considerably greater workforce 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490066"/>
          </a:xfrm>
        </p:spPr>
        <p:txBody>
          <a:bodyPr>
            <a:noAutofit/>
          </a:bodyPr>
          <a:lstStyle/>
          <a:p>
            <a:r>
              <a:rPr lang="en-GB" sz="2600" b="0" dirty="0" smtClean="0">
                <a:solidFill>
                  <a:schemeClr val="accent1"/>
                </a:solidFill>
              </a:rPr>
              <a:t>Key challenges of 21</a:t>
            </a:r>
            <a:r>
              <a:rPr lang="en-GB" sz="2600" b="0" baseline="30000" dirty="0" smtClean="0">
                <a:solidFill>
                  <a:schemeClr val="accent1"/>
                </a:solidFill>
              </a:rPr>
              <a:t>st</a:t>
            </a:r>
            <a:r>
              <a:rPr lang="en-GB" sz="2600" b="0" dirty="0" smtClean="0">
                <a:solidFill>
                  <a:schemeClr val="accent1"/>
                </a:solidFill>
              </a:rPr>
              <a:t> century defines the priorities of economic policy</a:t>
            </a:r>
            <a:endParaRPr lang="en-GB" sz="2600" b="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7"/>
            <a:ext cx="8229600" cy="4670186"/>
          </a:xfrm>
        </p:spPr>
        <p:txBody>
          <a:bodyPr>
            <a:noAutofit/>
          </a:bodyPr>
          <a:lstStyle/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full employment with decent jobs, equality, ecological sustainability </a:t>
            </a:r>
          </a:p>
          <a:p>
            <a:r>
              <a:rPr lang="en-GB" sz="2000" dirty="0" smtClean="0"/>
              <a:t>Multiple targets requires mobilizing all the tools of policy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altLang="en-US" sz="2000" dirty="0" smtClean="0">
                <a:latin typeface="Arial" charset="0"/>
                <a:cs typeface="Arial" charset="0"/>
              </a:rPr>
              <a:t>a comprehensive mix of </a:t>
            </a:r>
          </a:p>
          <a:p>
            <a:pPr lvl="1"/>
            <a:r>
              <a:rPr lang="en-GB" altLang="en-US" sz="2000" dirty="0" smtClean="0">
                <a:latin typeface="Arial" charset="0"/>
                <a:cs typeface="Arial" charset="0"/>
              </a:rPr>
              <a:t>fiscal policy and </a:t>
            </a:r>
            <a:r>
              <a:rPr lang="en-US" sz="2000" dirty="0" smtClean="0"/>
              <a:t>public investment at the core</a:t>
            </a:r>
          </a:p>
          <a:p>
            <a:pPr lvl="1"/>
            <a:r>
              <a:rPr lang="en-GB" altLang="en-US" sz="2000" dirty="0" smtClean="0">
                <a:latin typeface="Arial" charset="0"/>
                <a:cs typeface="Arial" charset="0"/>
              </a:rPr>
              <a:t>monetary policy</a:t>
            </a:r>
          </a:p>
          <a:p>
            <a:pPr lvl="1"/>
            <a:r>
              <a:rPr lang="en-GB" altLang="en-US" sz="2000" dirty="0" smtClean="0">
                <a:latin typeface="Arial" charset="0"/>
                <a:cs typeface="Arial" charset="0"/>
              </a:rPr>
              <a:t>labour market policy for </a:t>
            </a:r>
            <a:r>
              <a:rPr lang="en-GB" sz="2000" dirty="0" smtClean="0"/>
              <a:t>equality-led development</a:t>
            </a:r>
          </a:p>
          <a:p>
            <a:pPr lvl="1"/>
            <a:r>
              <a:rPr lang="en-GB" altLang="en-US" sz="2000" dirty="0" smtClean="0">
                <a:latin typeface="Arial" charset="0"/>
                <a:cs typeface="Arial" charset="0"/>
              </a:rPr>
              <a:t>industrial policy </a:t>
            </a:r>
          </a:p>
          <a:p>
            <a:pPr lvl="1"/>
            <a:endParaRPr lang="en-GB" sz="2400" dirty="0" smtClean="0"/>
          </a:p>
          <a:p>
            <a:endParaRPr lang="en-GB" dirty="0" smtClean="0">
              <a:cs typeface="Arial" pitchFamily="34" charset="0"/>
            </a:endParaRPr>
          </a:p>
          <a:p>
            <a:endParaRPr lang="en-US" dirty="0" smtClean="0"/>
          </a:p>
          <a:p>
            <a:endParaRPr lang="en-US" dirty="0" smtClean="0">
              <a:cs typeface="Arial" pitchFamily="34" charset="0"/>
            </a:endParaRPr>
          </a:p>
          <a:p>
            <a:endParaRPr lang="en-US" dirty="0" smtClean="0">
              <a:cs typeface="Arial" pitchFamily="34" charset="0"/>
            </a:endParaRP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85" y="872197"/>
            <a:ext cx="8229600" cy="706090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accent1"/>
                </a:solidFill>
              </a:rPr>
              <a:t>Public investment priorities 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85" y="1404271"/>
            <a:ext cx="8686800" cy="5145435"/>
          </a:xfrm>
        </p:spPr>
        <p:txBody>
          <a:bodyPr>
            <a:no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Physical infrastructure: </a:t>
            </a:r>
            <a:r>
              <a:rPr lang="en-GB" sz="1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green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investment</a:t>
            </a:r>
          </a:p>
          <a:p>
            <a:pPr lvl="2"/>
            <a:r>
              <a:rPr lang="en-GB" sz="1800" dirty="0" smtClean="0">
                <a:latin typeface="Arial" pitchFamily="34" charset="0"/>
                <a:cs typeface="Arial" pitchFamily="34" charset="0"/>
              </a:rPr>
              <a:t>Public transport, renewable energy, housing (building and insulation)</a:t>
            </a:r>
          </a:p>
          <a:p>
            <a:pPr lvl="2"/>
            <a:r>
              <a:rPr lang="en-GB" sz="1800" dirty="0" smtClean="0">
                <a:latin typeface="Arial" pitchFamily="34" charset="0"/>
                <a:cs typeface="Arial" pitchFamily="34" charset="0"/>
              </a:rPr>
              <a:t>Ecological deficit</a:t>
            </a: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Social infrastructure: </a:t>
            </a:r>
            <a:r>
              <a:rPr lang="en-GB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Purple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investment  </a:t>
            </a:r>
          </a:p>
          <a:p>
            <a:pPr lvl="2"/>
            <a:r>
              <a:rPr lang="en-GB" sz="1800" dirty="0" smtClean="0">
                <a:latin typeface="Arial" pitchFamily="34" charset="0"/>
                <a:cs typeface="Arial" pitchFamily="34" charset="0"/>
              </a:rPr>
              <a:t>education, health and social care, child care  </a:t>
            </a:r>
          </a:p>
          <a:p>
            <a:pPr lvl="2"/>
            <a:r>
              <a:rPr lang="en-GB" sz="1800" dirty="0" smtClean="0">
                <a:latin typeface="Arial" pitchFamily="34" charset="0"/>
                <a:cs typeface="Arial" pitchFamily="34" charset="0"/>
              </a:rPr>
              <a:t>care deficit</a:t>
            </a:r>
          </a:p>
          <a:p>
            <a:pPr lvl="2"/>
            <a:r>
              <a:rPr lang="en-GB" sz="1800" dirty="0" smtClean="0">
                <a:latin typeface="Arial" pitchFamily="34" charset="0"/>
                <a:cs typeface="Arial" pitchFamily="34" charset="0"/>
              </a:rPr>
              <a:t>Both direct and indirect impact on productivity</a:t>
            </a:r>
          </a:p>
          <a:p>
            <a:pPr lvl="3"/>
            <a:r>
              <a:rPr lang="en-GB" sz="1800" dirty="0" smtClean="0">
                <a:latin typeface="Arial" pitchFamily="34" charset="0"/>
                <a:cs typeface="Arial" pitchFamily="34" charset="0"/>
              </a:rPr>
              <a:t>Educated, creative and healthy workforce</a:t>
            </a:r>
          </a:p>
          <a:p>
            <a:pPr lvl="3"/>
            <a:r>
              <a:rPr lang="en-GB" sz="1800" dirty="0" smtClean="0"/>
              <a:t>socializing the invisible, unpaid domestic care work</a:t>
            </a:r>
          </a:p>
          <a:p>
            <a:pPr lvl="4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More options for women: Female labour force participation↑ </a:t>
            </a:r>
          </a:p>
          <a:p>
            <a:pPr lvl="4"/>
            <a:r>
              <a:rPr lang="en-GB" sz="1800" dirty="0" smtClean="0"/>
              <a:t>Recognize, reduce, redistribute</a:t>
            </a:r>
          </a:p>
          <a:p>
            <a:pPr lvl="3"/>
            <a:r>
              <a:rPr lang="en-GB" sz="1800" dirty="0" smtClean="0">
                <a:latin typeface="Arial" pitchFamily="34" charset="0"/>
                <a:cs typeface="Arial" pitchFamily="34" charset="0"/>
              </a:rPr>
              <a:t>Social security →more innovative and productive workers</a:t>
            </a:r>
          </a:p>
          <a:p>
            <a:pPr lvl="2"/>
            <a:r>
              <a:rPr lang="en-GB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improve pay and working conditions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in these industries</a:t>
            </a:r>
          </a:p>
          <a:p>
            <a:pPr lvl="2"/>
            <a:r>
              <a:rPr lang="en-GB" sz="1800" b="1" dirty="0" smtClean="0">
                <a:solidFill>
                  <a:srgbClr val="7030A0"/>
                </a:solidFill>
              </a:rPr>
              <a:t>Purple</a:t>
            </a:r>
            <a:r>
              <a:rPr lang="en-GB" sz="1800" dirty="0" smtClean="0"/>
              <a:t> is </a:t>
            </a:r>
            <a:r>
              <a:rPr lang="en-GB" sz="1800" b="1" dirty="0" smtClean="0">
                <a:solidFill>
                  <a:srgbClr val="00B050"/>
                </a:solidFill>
              </a:rPr>
              <a:t>green</a:t>
            </a:r>
            <a:r>
              <a:rPr lang="en-GB" sz="1800" dirty="0" smtClean="0"/>
              <a:t>: More jobs with lower Carbon emissions</a:t>
            </a:r>
          </a:p>
          <a:p>
            <a:pPr lvl="3"/>
            <a:r>
              <a:rPr lang="en-GB" sz="1800" dirty="0" smtClean="0">
                <a:latin typeface="Arial" pitchFamily="34" charset="0"/>
                <a:cs typeface="Arial" pitchFamily="34" charset="0"/>
              </a:rPr>
              <a:t>labour intensive services with low carbon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intesity</a:t>
            </a: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8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1800" dirty="0" smtClean="0"/>
          </a:p>
          <a:p>
            <a:endParaRPr lang="en-US" sz="1800" dirty="0" smtClean="0">
              <a:cs typeface="Arial" pitchFamily="34" charset="0"/>
            </a:endParaRPr>
          </a:p>
          <a:p>
            <a:endParaRPr lang="en-US" sz="18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51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How to finance?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9650"/>
            <a:ext cx="8229600" cy="4536514"/>
          </a:xfrm>
        </p:spPr>
        <p:txBody>
          <a:bodyPr/>
          <a:lstStyle/>
          <a:p>
            <a:r>
              <a:rPr lang="en-GB" sz="2800" dirty="0" smtClean="0"/>
              <a:t>Taxation</a:t>
            </a:r>
          </a:p>
          <a:p>
            <a:r>
              <a:rPr lang="en-GB" sz="2800" dirty="0" smtClean="0"/>
              <a:t>Borrowing</a:t>
            </a:r>
          </a:p>
          <a:p>
            <a:r>
              <a:rPr lang="en-GB" sz="2800" dirty="0" smtClean="0"/>
              <a:t>National Investment Bank</a:t>
            </a:r>
          </a:p>
          <a:p>
            <a:r>
              <a:rPr lang="en-GB" sz="2800" dirty="0" smtClean="0"/>
              <a:t>Monetary policy </a:t>
            </a:r>
          </a:p>
          <a:p>
            <a:endParaRPr lang="en-GB" sz="2000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28C462-292A-4F4E-A1AB-F003CD27E876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85565"/>
            <a:ext cx="8496944" cy="463407"/>
          </a:xfrm>
        </p:spPr>
        <p:txBody>
          <a:bodyPr/>
          <a:lstStyle/>
          <a:p>
            <a:r>
              <a:rPr lang="en-GB" sz="2800" dirty="0" smtClean="0">
                <a:solidFill>
                  <a:schemeClr val="accent4"/>
                </a:solidFill>
              </a:rPr>
              <a:t>Progressive tax policy on income and wealth</a:t>
            </a:r>
            <a:r>
              <a:rPr lang="en-GB" dirty="0" smtClean="0">
                <a:solidFill>
                  <a:schemeClr val="accent4"/>
                </a:solidFill>
              </a:rPr>
              <a:t/>
            </a:r>
            <a:br>
              <a:rPr lang="en-GB" dirty="0" smtClean="0">
                <a:solidFill>
                  <a:schemeClr val="accent4"/>
                </a:solidFill>
              </a:rPr>
            </a:b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48973"/>
            <a:ext cx="8820472" cy="4677192"/>
          </a:xfrm>
        </p:spPr>
        <p:txBody>
          <a:bodyPr/>
          <a:lstStyle/>
          <a:p>
            <a:r>
              <a:rPr lang="en-GB" sz="1600" dirty="0" smtClean="0"/>
              <a:t>Higher income tax on high income </a:t>
            </a:r>
          </a:p>
          <a:p>
            <a:pPr lvl="1"/>
            <a:r>
              <a:rPr lang="en-GB" sz="1600" dirty="0" smtClean="0"/>
              <a:t>UK1974-79: the top income tax rate was 83% above £90,500 in today’s prices!; top 1%</a:t>
            </a:r>
            <a:endParaRPr lang="en-US" sz="1600" dirty="0" smtClean="0">
              <a:cs typeface="Arial" charset="0"/>
            </a:endParaRPr>
          </a:p>
          <a:p>
            <a:r>
              <a:rPr lang="en-GB" sz="1600" dirty="0" smtClean="0"/>
              <a:t>Higher corporate tax rate; UK lowest in G7</a:t>
            </a:r>
          </a:p>
          <a:p>
            <a:r>
              <a:rPr lang="en-GB" sz="1600" dirty="0" smtClean="0"/>
              <a:t>Higher tax on wealth</a:t>
            </a:r>
          </a:p>
          <a:p>
            <a:r>
              <a:rPr lang="de-DE" sz="1600" dirty="0" smtClean="0"/>
              <a:t>median linked taxation of high incomes and wealth holdings  </a:t>
            </a:r>
          </a:p>
          <a:p>
            <a:pPr lvl="1" algn="just"/>
            <a:r>
              <a:rPr lang="en-US" sz="1600" dirty="0" smtClean="0"/>
              <a:t>Higher marginal top income tax rates</a:t>
            </a:r>
            <a:r>
              <a:rPr lang="en-GB" sz="1600" dirty="0" smtClean="0"/>
              <a:t>  </a:t>
            </a:r>
          </a:p>
          <a:p>
            <a:pPr lvl="2" algn="just"/>
            <a:r>
              <a:rPr lang="en-GB" sz="1600" dirty="0" smtClean="0"/>
              <a:t>e.g. 10/70 income tax rule: </a:t>
            </a:r>
          </a:p>
          <a:p>
            <a:pPr lvl="2" algn="just"/>
            <a:r>
              <a:rPr lang="en-US" sz="1600" dirty="0" smtClean="0"/>
              <a:t>rate of 70% for income above 10 times the median income</a:t>
            </a:r>
            <a:endParaRPr lang="en-GB" sz="1600" dirty="0" smtClean="0"/>
          </a:p>
          <a:p>
            <a:pPr lvl="1" algn="just"/>
            <a:r>
              <a:rPr lang="en-GB" sz="1600" dirty="0" smtClean="0"/>
              <a:t>Wealth tax  </a:t>
            </a:r>
          </a:p>
          <a:p>
            <a:pPr lvl="2" algn="just"/>
            <a:r>
              <a:rPr lang="en-GB" sz="1600" dirty="0" smtClean="0"/>
              <a:t>100/10 wealth tax rule: </a:t>
            </a:r>
          </a:p>
          <a:p>
            <a:pPr lvl="2" algn="just"/>
            <a:r>
              <a:rPr lang="en-GB" sz="1600" dirty="0" smtClean="0"/>
              <a:t>10% wealth tax on personal net wealth that is above 100 times the median wealth (excluding primary residence and own businesses)</a:t>
            </a:r>
          </a:p>
          <a:p>
            <a:pPr lvl="1" algn="just"/>
            <a:r>
              <a:rPr lang="en-GB" sz="1600" dirty="0" smtClean="0"/>
              <a:t>Higher inheritance tax rates  </a:t>
            </a:r>
          </a:p>
          <a:p>
            <a:pPr lvl="2" algn="just"/>
            <a:r>
              <a:rPr lang="en-GB" sz="1600" dirty="0" smtClean="0"/>
              <a:t>100/90 inheritance tax rule: </a:t>
            </a:r>
          </a:p>
          <a:p>
            <a:pPr lvl="2" algn="just"/>
            <a:r>
              <a:rPr lang="en-GB" sz="1600" dirty="0" smtClean="0"/>
              <a:t>highest marginal tax rate of 90% for inheritance above 100 times the median wealth</a:t>
            </a:r>
            <a:endParaRPr lang="de-DE" sz="1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4"/>
                </a:solidFill>
              </a:rPr>
              <a:t>Borrowing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48973"/>
            <a:ext cx="8820472" cy="4677192"/>
          </a:xfrm>
        </p:spPr>
        <p:txBody>
          <a:bodyPr/>
          <a:lstStyle/>
          <a:p>
            <a:r>
              <a:rPr lang="en-GB" sz="2000" dirty="0" smtClean="0"/>
              <a:t>Fiscal credibility rule: borrow only for public infrastructure investment</a:t>
            </a:r>
          </a:p>
          <a:p>
            <a:pPr lvl="1"/>
            <a:r>
              <a:rPr lang="en-GB" sz="2000" dirty="0" smtClean="0"/>
              <a:t>Impact on public budget –partly self-financing; there is money!</a:t>
            </a:r>
          </a:p>
          <a:p>
            <a:pPr lvl="1"/>
            <a:r>
              <a:rPr lang="en-GB" sz="2000" dirty="0" smtClean="0"/>
              <a:t>Increases national income in the short run (“multiplier”)</a:t>
            </a:r>
          </a:p>
          <a:p>
            <a:pPr lvl="1"/>
            <a:r>
              <a:rPr lang="en-GB" sz="2000" dirty="0" smtClean="0"/>
              <a:t>Increases productivity in the long run </a:t>
            </a:r>
          </a:p>
          <a:p>
            <a:pPr lvl="1"/>
            <a:r>
              <a:rPr lang="en-GB" sz="2000" dirty="0" smtClean="0"/>
              <a:t>Leads to higher tax revenues</a:t>
            </a:r>
          </a:p>
          <a:p>
            <a:r>
              <a:rPr lang="en-GB" sz="2000" dirty="0" smtClean="0"/>
              <a:t>Critical question: What is infrastructure?</a:t>
            </a:r>
          </a:p>
          <a:p>
            <a:r>
              <a:rPr lang="en-GB" sz="2000" dirty="0" smtClean="0"/>
              <a:t>Define spending in </a:t>
            </a:r>
            <a:r>
              <a:rPr lang="en-US" sz="2000" dirty="0" smtClean="0"/>
              <a:t>social infrastructure as investment</a:t>
            </a:r>
            <a:r>
              <a:rPr lang="en-GB" sz="2000" dirty="0" smtClean="0"/>
              <a:t> (Women’s Budget Group)</a:t>
            </a:r>
          </a:p>
          <a:p>
            <a:pPr lvl="0"/>
            <a:r>
              <a:rPr lang="en-US" sz="2000" dirty="0" smtClean="0"/>
              <a:t>Currently, public spending in education, childcare, health and social care are considered as current spending as opposed to capital spending in public infrastructure investment</a:t>
            </a:r>
          </a:p>
          <a:p>
            <a:r>
              <a:rPr lang="en-GB" sz="2000" dirty="0" smtClean="0"/>
              <a:t>Implications for the fiscal credibility rule: </a:t>
            </a:r>
          </a:p>
          <a:p>
            <a:pPr lvl="1"/>
            <a:r>
              <a:rPr lang="en-GB" sz="2000" dirty="0" smtClean="0"/>
              <a:t>borrow to invest in both social and physical public social infrastructure 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7984"/>
            <a:ext cx="8229600" cy="477416"/>
          </a:xfrm>
        </p:spPr>
        <p:txBody>
          <a:bodyPr/>
          <a:lstStyle/>
          <a:p>
            <a:r>
              <a:rPr lang="en-US" b="0" dirty="0" smtClean="0">
                <a:solidFill>
                  <a:schemeClr val="accent4"/>
                </a:solidFill>
              </a:rPr>
              <a:t>National Investment Bank 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686800" cy="5060950"/>
          </a:xfrm>
        </p:spPr>
        <p:txBody>
          <a:bodyPr/>
          <a:lstStyle/>
          <a:p>
            <a:r>
              <a:rPr lang="en-US" sz="2000" dirty="0" smtClean="0"/>
              <a:t>National Investment Bank and associated </a:t>
            </a:r>
            <a:r>
              <a:rPr lang="en-GB" sz="2000" dirty="0" smtClean="0"/>
              <a:t>Regional Development Banks</a:t>
            </a:r>
            <a:endParaRPr lang="en-US" sz="2000" dirty="0" smtClean="0"/>
          </a:p>
          <a:p>
            <a:r>
              <a:rPr lang="en-US" sz="2000" dirty="0" smtClean="0"/>
              <a:t>an on-lending strategy: e.g. the German </a:t>
            </a:r>
            <a:r>
              <a:rPr lang="en-US" sz="2000" dirty="0" err="1" smtClean="0"/>
              <a:t>KfW</a:t>
            </a:r>
            <a:r>
              <a:rPr lang="en-US" sz="2000" dirty="0" smtClean="0"/>
              <a:t> funding the </a:t>
            </a:r>
            <a:r>
              <a:rPr lang="en-US" sz="2000" dirty="0" err="1" smtClean="0"/>
              <a:t>Mittelstand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Eg</a:t>
            </a:r>
            <a:r>
              <a:rPr lang="en-US" sz="2000" dirty="0" smtClean="0"/>
              <a:t>. initial equity financing by the Government</a:t>
            </a:r>
          </a:p>
          <a:p>
            <a:pPr lvl="1"/>
            <a:r>
              <a:rPr lang="en-US" sz="2000" dirty="0" smtClean="0"/>
              <a:t>issue an equity of £20 </a:t>
            </a:r>
            <a:r>
              <a:rPr lang="en-US" sz="2000" dirty="0" err="1" smtClean="0"/>
              <a:t>bn</a:t>
            </a:r>
            <a:r>
              <a:rPr lang="en-US" sz="2000" dirty="0" smtClean="0"/>
              <a:t> in year 1, purchased by the Government</a:t>
            </a:r>
          </a:p>
          <a:p>
            <a:pPr lvl="1"/>
            <a:r>
              <a:rPr lang="en-US" sz="2000" dirty="0" smtClean="0"/>
              <a:t>a low cost strategy given the current low interest rates</a:t>
            </a:r>
          </a:p>
          <a:p>
            <a:pPr lvl="1"/>
            <a:r>
              <a:rPr lang="en-US" sz="2000" dirty="0" smtClean="0"/>
              <a:t>about1% of the public debt </a:t>
            </a:r>
          </a:p>
          <a:p>
            <a:r>
              <a:rPr lang="en-US" sz="2000" dirty="0" smtClean="0"/>
              <a:t>funded via its own bond issuance with the backing of government guarantee in the long run</a:t>
            </a:r>
          </a:p>
          <a:p>
            <a:pPr lvl="1"/>
            <a:r>
              <a:rPr lang="en-US" sz="2000" dirty="0" smtClean="0"/>
              <a:t>annual bond issues</a:t>
            </a:r>
          </a:p>
          <a:p>
            <a:r>
              <a:rPr lang="en-US" sz="2000" dirty="0" smtClean="0">
                <a:latin typeface="Arial"/>
                <a:cs typeface="Arial"/>
              </a:rPr>
              <a:t>→</a:t>
            </a:r>
            <a:r>
              <a:rPr lang="en-US" sz="2000" dirty="0" smtClean="0"/>
              <a:t>£250 billion of long-term on-lending via private banks in 10 years</a:t>
            </a:r>
          </a:p>
          <a:p>
            <a:r>
              <a:rPr lang="en-US" sz="2000" dirty="0" smtClean="0">
                <a:cs typeface="Times New Roman" pitchFamily="18" charset="0"/>
              </a:rPr>
              <a:t>Macroeconomic impact: </a:t>
            </a:r>
            <a:r>
              <a:rPr lang="en-GB" sz="2000" dirty="0" smtClean="0"/>
              <a:t>Crowd in private investment</a:t>
            </a:r>
            <a:r>
              <a:rPr lang="en-US" sz="2000" dirty="0" smtClean="0"/>
              <a:t>↑ </a:t>
            </a:r>
          </a:p>
          <a:p>
            <a:pPr lvl="1">
              <a:buNone/>
            </a:pPr>
            <a:r>
              <a:rPr lang="en-US" sz="2000" dirty="0" smtClean="0"/>
              <a:t>→demand (multiplier effects)↑→productivity↑</a:t>
            </a:r>
          </a:p>
          <a:p>
            <a:pPr lvl="1">
              <a:buNone/>
            </a:pPr>
            <a:r>
              <a:rPr lang="en-US" sz="2000" dirty="0" smtClean="0"/>
              <a:t>→ </a:t>
            </a:r>
            <a:r>
              <a:rPr lang="en-GB" sz="2000" dirty="0" smtClean="0"/>
              <a:t>Regional convergence, financial stability</a:t>
            </a:r>
            <a:endParaRPr lang="de-DE" sz="2000" dirty="0" smtClean="0"/>
          </a:p>
          <a:p>
            <a:r>
              <a:rPr lang="en-US" sz="2000" dirty="0" smtClean="0"/>
              <a:t>not an alternative to public spending but complements it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28C462-292A-4F4E-A1AB-F003CD27E876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4"/>
                </a:solidFill>
              </a:rPr>
              <a:t>Monetary policy </a:t>
            </a:r>
            <a:br>
              <a:rPr lang="en-GB" dirty="0" smtClean="0">
                <a:solidFill>
                  <a:schemeClr val="accent4"/>
                </a:solidFill>
              </a:rPr>
            </a:b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77109"/>
            <a:ext cx="8496944" cy="4649056"/>
          </a:xfrm>
        </p:spPr>
        <p:txBody>
          <a:bodyPr/>
          <a:lstStyle/>
          <a:p>
            <a:r>
              <a:rPr lang="en-GB" dirty="0" smtClean="0"/>
              <a:t>Bank of England can use ‘Quantitative Easing (QE)’ to buy NIB bonds or government bonds to finance public investment</a:t>
            </a:r>
          </a:p>
          <a:p>
            <a:pPr lvl="1"/>
            <a:r>
              <a:rPr lang="en-GB" sz="2400" dirty="0" smtClean="0"/>
              <a:t>versions of Peoples’ QE</a:t>
            </a:r>
          </a:p>
          <a:p>
            <a:r>
              <a:rPr lang="en-GB" dirty="0" smtClean="0"/>
              <a:t>Questions regarding the remit and independence of the BoE</a:t>
            </a:r>
          </a:p>
          <a:p>
            <a:pPr lvl="1"/>
            <a:r>
              <a:rPr lang="en-GB" sz="2400" dirty="0" smtClean="0"/>
              <a:t>Should be independent from financial markets and vested interests</a:t>
            </a:r>
          </a:p>
          <a:p>
            <a:pPr lvl="1"/>
            <a:r>
              <a:rPr lang="en-GB" sz="2400" dirty="0" smtClean="0"/>
              <a:t>Should be accountable to deliver policy consistent with the targets of elected governments</a:t>
            </a:r>
          </a:p>
          <a:p>
            <a:pPr lvl="1"/>
            <a:r>
              <a:rPr lang="en-GB" sz="2400" dirty="0" smtClean="0"/>
              <a:t>Going beyond inflation target and financial stability</a:t>
            </a:r>
          </a:p>
          <a:p>
            <a:pPr lvl="1"/>
            <a:r>
              <a:rPr lang="en-GB" sz="2400" dirty="0" smtClean="0"/>
              <a:t>Employment, equality and ecological sustainability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686800" cy="504056"/>
          </a:xfrm>
        </p:spPr>
        <p:txBody>
          <a:bodyPr/>
          <a:lstStyle/>
          <a:p>
            <a:r>
              <a:rPr lang="en-GB" sz="2400" b="0" dirty="0" smtClean="0">
                <a:solidFill>
                  <a:schemeClr val="accent4"/>
                </a:solidFill>
              </a:rPr>
              <a:t>Tackling 3 myths of the budget surplus ideology</a:t>
            </a:r>
            <a:endParaRPr lang="en-US" sz="2400" b="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5087590"/>
          </a:xfrm>
        </p:spPr>
        <p:txBody>
          <a:bodyPr/>
          <a:lstStyle/>
          <a:p>
            <a:r>
              <a:rPr lang="en-GB" sz="2000" dirty="0" smtClean="0"/>
              <a:t>1. compares public sector budget to households: doubly wrong</a:t>
            </a:r>
          </a:p>
          <a:p>
            <a:r>
              <a:rPr lang="en-GB" sz="2000" dirty="0" smtClean="0"/>
              <a:t>Households borrow: Buying a House, education, job loss...</a:t>
            </a:r>
          </a:p>
          <a:p>
            <a:r>
              <a:rPr lang="en-GB" sz="2000" dirty="0" smtClean="0"/>
              <a:t>Different from households, a government can obtain funding from </a:t>
            </a:r>
          </a:p>
          <a:p>
            <a:pPr lvl="1"/>
            <a:r>
              <a:rPr lang="en-GB" sz="2000" dirty="0" smtClean="0"/>
              <a:t>self-financing: Spending creates income and tax revenues; </a:t>
            </a:r>
          </a:p>
          <a:p>
            <a:pPr lvl="1"/>
            <a:r>
              <a:rPr lang="en-GB" sz="2000" dirty="0" smtClean="0"/>
              <a:t>bond sales to the private sector</a:t>
            </a:r>
          </a:p>
          <a:p>
            <a:pPr lvl="1"/>
            <a:r>
              <a:rPr lang="en-GB" sz="2000" dirty="0" smtClean="0"/>
              <a:t>borrowing directly from the Bank of England (“monetization”). </a:t>
            </a:r>
          </a:p>
          <a:p>
            <a:r>
              <a:rPr lang="en-GB" sz="2000" dirty="0" smtClean="0"/>
              <a:t>2. crowding out of private investment?</a:t>
            </a:r>
          </a:p>
          <a:p>
            <a:r>
              <a:rPr lang="en-GB" sz="2000" dirty="0" smtClean="0"/>
              <a:t>interest rates are currently low; public sector deficits do not always put upward pressure on interest rates </a:t>
            </a:r>
          </a:p>
          <a:p>
            <a:r>
              <a:rPr lang="en-GB" sz="2000" dirty="0" smtClean="0"/>
              <a:t>Private investment is encouraged by public  infrastructure</a:t>
            </a:r>
          </a:p>
          <a:p>
            <a:r>
              <a:rPr lang="en-GB" sz="2000" dirty="0" smtClean="0"/>
              <a:t>3. inflationary pressures?</a:t>
            </a:r>
          </a:p>
          <a:p>
            <a:r>
              <a:rPr lang="en-GB" sz="2000" dirty="0" smtClean="0"/>
              <a:t>inflation in the UK is about import dependency and low productivity; public investment improves productivity</a:t>
            </a:r>
          </a:p>
          <a:p>
            <a:r>
              <a:rPr lang="en-GB" sz="2000" dirty="0" smtClean="0">
                <a:solidFill>
                  <a:schemeClr val="tx2"/>
                </a:solidFill>
              </a:rPr>
              <a:t>no empirical or theoretical basis, budget cuts are ideological</a:t>
            </a:r>
            <a:endParaRPr lang="en-US" sz="2000" dirty="0" smtClean="0">
              <a:solidFill>
                <a:schemeClr val="tx2"/>
              </a:solidFill>
            </a:endParaRP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28C462-292A-4F4E-A1AB-F003CD27E876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1899</TotalTime>
  <Words>1671</Words>
  <Application>Microsoft Office PowerPoint</Application>
  <PresentationFormat>On-screen Show (4:3)</PresentationFormat>
  <Paragraphs>204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MS PGothic</vt:lpstr>
      <vt:lpstr>MS PGothic</vt:lpstr>
      <vt:lpstr>Arial</vt:lpstr>
      <vt:lpstr>Calibri</vt:lpstr>
      <vt:lpstr>Candara</vt:lpstr>
      <vt:lpstr>Times New Roman</vt:lpstr>
      <vt:lpstr>1_Office Theme</vt:lpstr>
      <vt:lpstr>Formel</vt:lpstr>
      <vt:lpstr>PowerPoint Presentation</vt:lpstr>
      <vt:lpstr>Key challenges of 21st century defines the priorities of economic policy</vt:lpstr>
      <vt:lpstr>Public investment priorities </vt:lpstr>
      <vt:lpstr>How to finance?</vt:lpstr>
      <vt:lpstr>Progressive tax policy on income and wealth </vt:lpstr>
      <vt:lpstr>Borrowing </vt:lpstr>
      <vt:lpstr>National Investment Bank </vt:lpstr>
      <vt:lpstr>Monetary policy  </vt:lpstr>
      <vt:lpstr>Tackling 3 myths of the budget surplus ideology</vt:lpstr>
      <vt:lpstr>PowerPoint Presentation</vt:lpstr>
      <vt:lpstr>Conclusion</vt:lpstr>
      <vt:lpstr>PowerPoint Presentation</vt:lpstr>
      <vt:lpstr>PowerPoint Presentation</vt:lpstr>
      <vt:lpstr>Outline</vt:lpstr>
      <vt:lpstr>What is the government budget? What is fiscal policy</vt:lpstr>
      <vt:lpstr>Austerity: Cuts in Public spending/GDP</vt:lpstr>
      <vt:lpstr>What is the aim of economic policy?</vt:lpstr>
      <vt:lpstr>Public investment priorities </vt:lpstr>
      <vt:lpstr>Alternative Funding of the NIB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 of income distribution and gender equality on growth and employment</dc:title>
  <dc:creator>Konstantinos  Tsimonis</dc:creator>
  <cp:lastModifiedBy>CONNOR, Jacqui</cp:lastModifiedBy>
  <cp:revision>258</cp:revision>
  <cp:lastPrinted>2016-06-08T18:25:21Z</cp:lastPrinted>
  <dcterms:created xsi:type="dcterms:W3CDTF">2016-03-04T12:35:20Z</dcterms:created>
  <dcterms:modified xsi:type="dcterms:W3CDTF">2018-05-21T09:34:47Z</dcterms:modified>
</cp:coreProperties>
</file>